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tags/tag4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49.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0.xml" ContentType="application/vnd.openxmlformats-officedocument.presentationml.tags+xml"/>
  <Override PartName="/ppt/notesSlides/notesSlide47.xml" ContentType="application/vnd.openxmlformats-officedocument.presentationml.notesSlide+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media/image146.jpg" ContentType="image/jpeg"/>
  <Override PartName="/ppt/notesSlides/notesSlide106.xml" ContentType="application/vnd.openxmlformats-officedocument.presentationml.notesSlide+xml"/>
  <Override PartName="/ppt/media/image147.jpg" ContentType="image/jpeg"/>
  <Override PartName="/ppt/tags/tag55.xml" ContentType="application/vnd.openxmlformats-officedocument.presentationml.tags+xml"/>
  <Override PartName="/ppt/notesSlides/notesSlide10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tags/tag59.xml" ContentType="application/vnd.openxmlformats-officedocument.presentationml.tags+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 id="2147483750" r:id="rId8"/>
  </p:sldMasterIdLst>
  <p:notesMasterIdLst>
    <p:notesMasterId r:id="rId152"/>
  </p:notesMasterIdLst>
  <p:sldIdLst>
    <p:sldId id="2076138295" r:id="rId9"/>
    <p:sldId id="2076138301" r:id="rId10"/>
    <p:sldId id="2076138446" r:id="rId11"/>
    <p:sldId id="2076138466" r:id="rId12"/>
    <p:sldId id="2076138467" r:id="rId13"/>
    <p:sldId id="2076138478" r:id="rId14"/>
    <p:sldId id="2076138479" r:id="rId15"/>
    <p:sldId id="2076138480" r:id="rId16"/>
    <p:sldId id="2076137545" r:id="rId17"/>
    <p:sldId id="2076138333" r:id="rId18"/>
    <p:sldId id="2076138508" r:id="rId19"/>
    <p:sldId id="2076138325" r:id="rId20"/>
    <p:sldId id="2076138558" r:id="rId21"/>
    <p:sldId id="2076138559" r:id="rId22"/>
    <p:sldId id="2076138557" r:id="rId23"/>
    <p:sldId id="1841" r:id="rId24"/>
    <p:sldId id="2076137318" r:id="rId25"/>
    <p:sldId id="2076138579" r:id="rId26"/>
    <p:sldId id="2076138578" r:id="rId27"/>
    <p:sldId id="2076138576" r:id="rId28"/>
    <p:sldId id="2076138577" r:id="rId29"/>
    <p:sldId id="2076138392" r:id="rId30"/>
    <p:sldId id="2076138393" r:id="rId31"/>
    <p:sldId id="2076137543" r:id="rId32"/>
    <p:sldId id="2076138397" r:id="rId33"/>
    <p:sldId id="2076138396" r:id="rId34"/>
    <p:sldId id="2076137544" r:id="rId35"/>
    <p:sldId id="2076138399" r:id="rId36"/>
    <p:sldId id="2076138382" r:id="rId37"/>
    <p:sldId id="2076138383" r:id="rId38"/>
    <p:sldId id="2076138384" r:id="rId39"/>
    <p:sldId id="2076138568" r:id="rId40"/>
    <p:sldId id="2076138560" r:id="rId41"/>
    <p:sldId id="2076138486" r:id="rId42"/>
    <p:sldId id="2076138487" r:id="rId43"/>
    <p:sldId id="2076138488" r:id="rId44"/>
    <p:sldId id="2076138489" r:id="rId45"/>
    <p:sldId id="2076138491" r:id="rId46"/>
    <p:sldId id="2076138490" r:id="rId47"/>
    <p:sldId id="2076138468" r:id="rId48"/>
    <p:sldId id="2076138469" r:id="rId49"/>
    <p:sldId id="2076138470" r:id="rId50"/>
    <p:sldId id="2076138326" r:id="rId51"/>
    <p:sldId id="10052" r:id="rId52"/>
    <p:sldId id="2076138460" r:id="rId53"/>
    <p:sldId id="2076138374" r:id="rId54"/>
    <p:sldId id="2076138375" r:id="rId55"/>
    <p:sldId id="2076138376" r:id="rId56"/>
    <p:sldId id="2076138443" r:id="rId57"/>
    <p:sldId id="2076138444" r:id="rId58"/>
    <p:sldId id="2076138445" r:id="rId59"/>
    <p:sldId id="2076138481" r:id="rId60"/>
    <p:sldId id="2076138566" r:id="rId61"/>
    <p:sldId id="2076137574" r:id="rId62"/>
    <p:sldId id="282" r:id="rId63"/>
    <p:sldId id="2076137575" r:id="rId64"/>
    <p:sldId id="2076137582" r:id="rId65"/>
    <p:sldId id="2076137583" r:id="rId66"/>
    <p:sldId id="2076138567" r:id="rId67"/>
    <p:sldId id="1387" r:id="rId68"/>
    <p:sldId id="2076138463" r:id="rId69"/>
    <p:sldId id="1370" r:id="rId70"/>
    <p:sldId id="2076138482" r:id="rId71"/>
    <p:sldId id="2076138447" r:id="rId72"/>
    <p:sldId id="2076138448" r:id="rId73"/>
    <p:sldId id="2076138328" r:id="rId74"/>
    <p:sldId id="2076137739" r:id="rId75"/>
    <p:sldId id="2076138331" r:id="rId76"/>
    <p:sldId id="2076138359" r:id="rId77"/>
    <p:sldId id="2076138518" r:id="rId78"/>
    <p:sldId id="2076138519" r:id="rId79"/>
    <p:sldId id="2076138520" r:id="rId80"/>
    <p:sldId id="2076138521" r:id="rId81"/>
    <p:sldId id="2076138522" r:id="rId82"/>
    <p:sldId id="2076138517" r:id="rId83"/>
    <p:sldId id="2076138523" r:id="rId84"/>
    <p:sldId id="2076138307" r:id="rId85"/>
    <p:sldId id="2076138526" r:id="rId86"/>
    <p:sldId id="2076138525" r:id="rId87"/>
    <p:sldId id="2076138532" r:id="rId88"/>
    <p:sldId id="2076138527" r:id="rId89"/>
    <p:sldId id="2076138534" r:id="rId90"/>
    <p:sldId id="2076138533" r:id="rId91"/>
    <p:sldId id="2076138529" r:id="rId92"/>
    <p:sldId id="2076138531" r:id="rId93"/>
    <p:sldId id="2076138528" r:id="rId94"/>
    <p:sldId id="2076138530" r:id="rId95"/>
    <p:sldId id="2076138535" r:id="rId96"/>
    <p:sldId id="2076138310" r:id="rId97"/>
    <p:sldId id="2076138308" r:id="rId98"/>
    <p:sldId id="2076138494" r:id="rId99"/>
    <p:sldId id="2076138500" r:id="rId100"/>
    <p:sldId id="2076138495" r:id="rId101"/>
    <p:sldId id="2076138496" r:id="rId102"/>
    <p:sldId id="2076138497" r:id="rId103"/>
    <p:sldId id="2076138498" r:id="rId104"/>
    <p:sldId id="2076138499" r:id="rId105"/>
    <p:sldId id="2076138483" r:id="rId106"/>
    <p:sldId id="2076138569" r:id="rId107"/>
    <p:sldId id="2076138570" r:id="rId108"/>
    <p:sldId id="2076138571" r:id="rId109"/>
    <p:sldId id="2076138572" r:id="rId110"/>
    <p:sldId id="2076138573" r:id="rId111"/>
    <p:sldId id="2076138574" r:id="rId112"/>
    <p:sldId id="2076138575" r:id="rId113"/>
    <p:sldId id="2076138484" r:id="rId114"/>
    <p:sldId id="2076138485" r:id="rId115"/>
    <p:sldId id="2076138314" r:id="rId116"/>
    <p:sldId id="2076138315" r:id="rId117"/>
    <p:sldId id="2076138507" r:id="rId118"/>
    <p:sldId id="2076138501" r:id="rId119"/>
    <p:sldId id="2076138506" r:id="rId120"/>
    <p:sldId id="2076138502" r:id="rId121"/>
    <p:sldId id="2076138503" r:id="rId122"/>
    <p:sldId id="2076138504" r:id="rId123"/>
    <p:sldId id="2076138505" r:id="rId124"/>
    <p:sldId id="2076138473" r:id="rId125"/>
    <p:sldId id="2076138316" r:id="rId126"/>
    <p:sldId id="2076138317" r:id="rId127"/>
    <p:sldId id="2076138511" r:id="rId128"/>
    <p:sldId id="2076138510" r:id="rId129"/>
    <p:sldId id="2076138509" r:id="rId130"/>
    <p:sldId id="2076138512" r:id="rId131"/>
    <p:sldId id="2076138513" r:id="rId132"/>
    <p:sldId id="2076138514" r:id="rId133"/>
    <p:sldId id="2076138524" r:id="rId134"/>
    <p:sldId id="2076138318" r:id="rId135"/>
    <p:sldId id="2076138319" r:id="rId136"/>
    <p:sldId id="2076138515" r:id="rId137"/>
    <p:sldId id="2076138516" r:id="rId138"/>
    <p:sldId id="2076138377" r:id="rId139"/>
    <p:sldId id="2076138450" r:id="rId140"/>
    <p:sldId id="2076138561" r:id="rId141"/>
    <p:sldId id="1385" r:id="rId142"/>
    <p:sldId id="2076138465" r:id="rId143"/>
    <p:sldId id="2076138305" r:id="rId144"/>
    <p:sldId id="2076138580" r:id="rId145"/>
    <p:sldId id="2076138581" r:id="rId146"/>
    <p:sldId id="2076138208" r:id="rId147"/>
    <p:sldId id="2076138271" r:id="rId148"/>
    <p:sldId id="2076138225" r:id="rId149"/>
    <p:sldId id="2076138270" r:id="rId150"/>
    <p:sldId id="2076138226"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446"/>
          </p14:sldIdLst>
        </p14:section>
        <p14:section name="Azure Security Center" id="{3A50B912-06AB-4B4F-8DBD-FA484974B469}">
          <p14:sldIdLst>
            <p14:sldId id="2076138466"/>
            <p14:sldId id="2076138467"/>
            <p14:sldId id="2076138478"/>
            <p14:sldId id="2076138479"/>
            <p14:sldId id="2076138480"/>
            <p14:sldId id="2076137545"/>
            <p14:sldId id="2076138333"/>
            <p14:sldId id="2076138508"/>
          </p14:sldIdLst>
        </p14:section>
        <p14:section name="Azure Defender" id="{50E05ECA-BDEA-44BA-B82A-2A844AB9DC7C}">
          <p14:sldIdLst>
            <p14:sldId id="2076138325"/>
            <p14:sldId id="2076138558"/>
            <p14:sldId id="2076138559"/>
            <p14:sldId id="2076138557"/>
            <p14:sldId id="1841"/>
            <p14:sldId id="2076137318"/>
            <p14:sldId id="2076138579"/>
            <p14:sldId id="2076138578"/>
          </p14:sldIdLst>
        </p14:section>
        <p14:section name="Break" id="{BDFBF1C4-34E0-4C50-BAEB-E366DB8A2586}">
          <p14:sldIdLst>
            <p14:sldId id="2076138576"/>
            <p14:sldId id="2076138577"/>
          </p14:sldIdLst>
        </p14:section>
        <p14:section name="Azure Arc" id="{A10F9C03-D74B-41D1-AB49-7A5878687D87}">
          <p14:sldIdLst>
            <p14:sldId id="2076138392"/>
            <p14:sldId id="2076138393"/>
            <p14:sldId id="2076137543"/>
            <p14:sldId id="2076138397"/>
            <p14:sldId id="2076138396"/>
            <p14:sldId id="2076137544"/>
            <p14:sldId id="2076138399"/>
          </p14:sldIdLst>
        </p14:section>
        <p14:section name="Azure Lighthouse" id="{681FC1F4-E34D-473B-8723-21FDB4E3E771}">
          <p14:sldIdLst>
            <p14:sldId id="2076138382"/>
            <p14:sldId id="2076138383"/>
            <p14:sldId id="2076138384"/>
          </p14:sldIdLst>
        </p14:section>
        <p14:section name="Azure Purview" id="{DEEB3752-AC7C-4F80-96BB-2578F0E31994}">
          <p14:sldIdLst>
            <p14:sldId id="2076138568"/>
            <p14:sldId id="2076138560"/>
          </p14:sldIdLst>
        </p14:section>
        <p14:section name="Azure Policy" id="{DADB4019-4B71-40C3-A139-A88D6E81E1C1}">
          <p14:sldIdLst>
            <p14:sldId id="2076138486"/>
            <p14:sldId id="2076138487"/>
            <p14:sldId id="2076138488"/>
            <p14:sldId id="2076138489"/>
            <p14:sldId id="2076138491"/>
            <p14:sldId id="2076138490"/>
          </p14:sldIdLst>
        </p14:section>
        <p14:section name="Recommendations" id="{777EE732-F3BE-45A2-A74C-BAB111D90D41}">
          <p14:sldIdLst>
            <p14:sldId id="2076138468"/>
            <p14:sldId id="2076138469"/>
            <p14:sldId id="2076138470"/>
          </p14:sldIdLst>
        </p14:section>
        <p14:section name="Microsoft 365 Defender" id="{B12E073A-45B8-40E8-A502-41D1DFEDCFE5}">
          <p14:sldIdLst>
            <p14:sldId id="2076138326"/>
            <p14:sldId id="10052"/>
            <p14:sldId id="2076138460"/>
            <p14:sldId id="2076138374"/>
            <p14:sldId id="2076138375"/>
            <p14:sldId id="2076138376"/>
            <p14:sldId id="2076138443"/>
            <p14:sldId id="2076138444"/>
            <p14:sldId id="2076138445"/>
            <p14:sldId id="2076138481"/>
          </p14:sldIdLst>
        </p14:section>
        <p14:section name="Azure Identity" id="{B94C5CF5-3B73-41CD-9BA8-AF9F105D0A3C}">
          <p14:sldIdLst>
            <p14:sldId id="2076138566"/>
            <p14:sldId id="2076137574"/>
            <p14:sldId id="282"/>
            <p14:sldId id="2076137575"/>
            <p14:sldId id="2076137582"/>
            <p14:sldId id="2076137583"/>
            <p14:sldId id="2076138567"/>
          </p14:sldIdLst>
        </p14:section>
        <p14:section name="Break" id="{1D799A26-7069-4676-AE33-C0232E504F89}">
          <p14:sldIdLst>
            <p14:sldId id="1387"/>
            <p14:sldId id="2076138463"/>
          </p14:sldIdLst>
        </p14:section>
        <p14:section name="Azure Defender - Part I" id="{3A360AFD-398B-4137-9463-A1369FC75A5C}">
          <p14:sldIdLst>
            <p14:sldId id="1370"/>
            <p14:sldId id="2076138482"/>
          </p14:sldIdLst>
        </p14:section>
        <p14:section name="Activity 1 : Azure Defender" id="{0C8243A7-7597-438B-A7C5-38179334D1DE}">
          <p14:sldIdLst>
            <p14:sldId id="2076138447"/>
            <p14:sldId id="2076138448"/>
          </p14:sldIdLst>
        </p14:section>
        <p14:section name="VM Vulnerability Assessments" id="{A855E186-75BA-4751-9A3E-28F12704E046}">
          <p14:sldIdLst>
            <p14:sldId id="2076138328"/>
            <p14:sldId id="2076137739"/>
            <p14:sldId id="2076138331"/>
            <p14:sldId id="2076138359"/>
            <p14:sldId id="2076138518"/>
            <p14:sldId id="2076138519"/>
            <p14:sldId id="2076138520"/>
            <p14:sldId id="2076138521"/>
            <p14:sldId id="2076138522"/>
            <p14:sldId id="2076138517"/>
          </p14:sldIdLst>
        </p14:section>
        <p14:section name="SQL Vulnerability Assessments" id="{7E4630E3-88E0-4E0B-BBF3-486E0942827C}">
          <p14:sldIdLst>
            <p14:sldId id="2076138523"/>
            <p14:sldId id="2076138307"/>
            <p14:sldId id="2076138526"/>
            <p14:sldId id="2076138525"/>
            <p14:sldId id="2076138532"/>
            <p14:sldId id="2076138527"/>
            <p14:sldId id="2076138534"/>
            <p14:sldId id="2076138533"/>
            <p14:sldId id="2076138529"/>
            <p14:sldId id="2076138531"/>
            <p14:sldId id="2076138528"/>
            <p14:sldId id="2076138530"/>
            <p14:sldId id="2076138535"/>
          </p14:sldIdLst>
        </p14:section>
        <p14:section name="File Integrity" id="{AA6830BC-212D-4371-91B3-A95D575E2B2C}">
          <p14:sldIdLst>
            <p14:sldId id="2076138310"/>
            <p14:sldId id="2076138308"/>
            <p14:sldId id="2076138494"/>
            <p14:sldId id="2076138500"/>
            <p14:sldId id="2076138495"/>
            <p14:sldId id="2076138496"/>
            <p14:sldId id="2076138497"/>
            <p14:sldId id="2076138498"/>
            <p14:sldId id="2076138499"/>
            <p14:sldId id="2076138483"/>
          </p14:sldIdLst>
        </p14:section>
        <p14:section name="Labs" id="{30EC9674-8980-4B17-AB31-E18DB90318AB}">
          <p14:sldIdLst>
            <p14:sldId id="2076138569"/>
            <p14:sldId id="2076138570"/>
            <p14:sldId id="2076138571"/>
            <p14:sldId id="2076138572"/>
            <p14:sldId id="2076138573"/>
            <p14:sldId id="2076138574"/>
            <p14:sldId id="2076138575"/>
          </p14:sldIdLst>
        </p14:section>
        <p14:section name="Long Break" id="{9DE075DF-F34C-4FD2-BCCF-26849B078E51}">
          <p14:sldIdLst>
            <p14:sldId id="2076138484"/>
            <p14:sldId id="2076138485"/>
          </p14:sldIdLst>
        </p14:section>
        <p14:section name="Adaptive Application Control" id="{67328F98-2A1E-4A49-BC1B-A6E3D4033CC0}">
          <p14:sldIdLst>
            <p14:sldId id="2076138314"/>
            <p14:sldId id="2076138315"/>
            <p14:sldId id="2076138507"/>
            <p14:sldId id="2076138501"/>
            <p14:sldId id="2076138506"/>
            <p14:sldId id="2076138502"/>
            <p14:sldId id="2076138503"/>
            <p14:sldId id="2076138504"/>
            <p14:sldId id="2076138505"/>
            <p14:sldId id="2076138473"/>
          </p14:sldIdLst>
        </p14:section>
        <p14:section name="JIT VM Access" id="{A64FD405-A39C-4FD5-A1A9-3D9B2DADA211}">
          <p14:sldIdLst>
            <p14:sldId id="2076138316"/>
            <p14:sldId id="2076138317"/>
            <p14:sldId id="2076138511"/>
            <p14:sldId id="2076138510"/>
            <p14:sldId id="2076138509"/>
            <p14:sldId id="2076138512"/>
          </p14:sldIdLst>
        </p14:section>
        <p14:section name="Azure Bastion" id="{93B851F1-4315-4054-BF9D-10F68F162236}">
          <p14:sldIdLst>
            <p14:sldId id="2076138513"/>
            <p14:sldId id="2076138514"/>
            <p14:sldId id="2076138524"/>
          </p14:sldIdLst>
        </p14:section>
        <p14:section name="Adaptive Network Hardening" id="{688EE4A2-8932-43DC-A67F-C19015162B5D}">
          <p14:sldIdLst>
            <p14:sldId id="2076138318"/>
            <p14:sldId id="2076138319"/>
            <p14:sldId id="2076138515"/>
            <p14:sldId id="2076138516"/>
          </p14:sldIdLst>
        </p14:section>
        <p14:section name="Case Studies" id="{2415D078-5A96-402F-B2A9-35E19BB6A187}">
          <p14:sldIdLst>
            <p14:sldId id="2076138377"/>
            <p14:sldId id="2076138450"/>
            <p14:sldId id="2076138561"/>
          </p14:sldIdLst>
        </p14:section>
        <p14:section name="Activity 2 : Azure Defender Discussion" id="{BB4ABBD6-DACC-47C5-830A-10ACC347A35B}">
          <p14:sldIdLst>
            <p14:sldId id="1385"/>
            <p14:sldId id="2076138465"/>
          </p14:sldIdLst>
        </p14:section>
        <p14:section name="Labs" id="{7E0EDBE3-F285-42E7-9435-EE5D15EBBED9}">
          <p14:sldIdLst>
            <p14:sldId id="2076138305"/>
            <p14:sldId id="2076138580"/>
            <p14:sldId id="2076138581"/>
          </p14:sldIdLst>
        </p14:section>
        <p14:section name="Q + A" id="{C220CE7B-E5E2-4C8F-ABA7-DC94A75CF4A8}">
          <p14:sldIdLst>
            <p14:sldId id="2076138208"/>
            <p14:sldId id="2076138271"/>
          </p14:sldIdLst>
        </p14:section>
        <p14:section name="Closing" id="{D753D875-97AF-4773-AB9F-D70879D4D93B}">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D2D2D2"/>
    <a:srgbClr val="B4A0FF"/>
    <a:srgbClr val="32145A"/>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80910" autoAdjust="0"/>
  </p:normalViewPr>
  <p:slideViewPr>
    <p:cSldViewPr snapToGrid="0">
      <p:cViewPr varScale="1">
        <p:scale>
          <a:sx n="93" d="100"/>
          <a:sy n="93" d="100"/>
        </p:scale>
        <p:origin x="942" y="90"/>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viewProps" Target="viewProp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theme" Target="theme/theme1.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slide" Target="slides/slide116.xml"/><Relationship Id="rId129" Type="http://schemas.openxmlformats.org/officeDocument/2006/relationships/slide" Target="slides/slide121.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slide" Target="slides/slide137.xml"/><Relationship Id="rId15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slide" Target="slides/slide143.xml"/><Relationship Id="rId15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notesMaster" Target="notesMasters/notesMaster1.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10/20/2021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docs.microsoft.com/en-us/microsoft-365/security/defender/top-scoring-industry-tests?view=o365-worldwide"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10/20/2021 4:14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20707674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This figure shows the architecture of an Azure Bastion deployment. In this diagram:</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The Bastion host is deployed in the virtual network that contains the </a:t>
            </a:r>
            <a:r>
              <a:rPr lang="en-US" b="0" i="0" dirty="0" err="1">
                <a:solidFill>
                  <a:srgbClr val="171717"/>
                </a:solidFill>
                <a:effectLst/>
                <a:latin typeface="Segoe UI" panose="020B0502040204020203" pitchFamily="34" charset="0"/>
              </a:rPr>
              <a:t>AzureBastionSubnet</a:t>
            </a:r>
            <a:r>
              <a:rPr lang="en-US" b="0" i="0" dirty="0">
                <a:solidFill>
                  <a:srgbClr val="171717"/>
                </a:solidFill>
                <a:effectLst/>
                <a:latin typeface="Segoe UI" panose="020B0502040204020203" pitchFamily="34" charset="0"/>
              </a:rPr>
              <a:t> subnet that has a minimum /27 prefix.</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connects to the Azure portal using any HTML5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selects the virtual machine to connect to.</a:t>
            </a:r>
          </a:p>
          <a:p>
            <a:pPr algn="l">
              <a:buFont typeface="Arial" panose="020B0604020202020204" pitchFamily="34" charset="0"/>
              <a:buChar char="•"/>
            </a:pPr>
            <a:r>
              <a:rPr lang="en-US" b="0" i="0" dirty="0">
                <a:solidFill>
                  <a:srgbClr val="171717"/>
                </a:solidFill>
                <a:effectLst/>
                <a:latin typeface="Segoe UI" panose="020B0502040204020203" pitchFamily="34" charset="0"/>
              </a:rPr>
              <a:t>With a single click, the RDP/SSH session opens in the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No public IP is required on the Azure VM.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7478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10/20/2021 4:14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9875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Ports : 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5573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8071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7209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https://customers.microsoft.com/en-us/story/1332078004907432948-ncr-corporation-professional-services-azure-security-center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4498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0376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9026678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10/20/2021 4:14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139</a:t>
            </a:fld>
            <a:endParaRPr lang="en-US"/>
          </a:p>
        </p:txBody>
      </p:sp>
    </p:spTree>
    <p:extLst>
      <p:ext uri="{BB962C8B-B14F-4D97-AF65-F5344CB8AC3E}">
        <p14:creationId xmlns:p14="http://schemas.microsoft.com/office/powerpoint/2010/main" val="42862340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 Update the code / link</a:t>
            </a:r>
          </a:p>
        </p:txBody>
      </p:sp>
      <p:sp>
        <p:nvSpPr>
          <p:cNvPr id="4" name="Slide Number Placeholder 3"/>
          <p:cNvSpPr>
            <a:spLocks noGrp="1"/>
          </p:cNvSpPr>
          <p:nvPr>
            <p:ph type="sldNum" sz="quarter" idx="5"/>
          </p:nvPr>
        </p:nvSpPr>
        <p:spPr/>
        <p:txBody>
          <a:bodyPr/>
          <a:lstStyle/>
          <a:p>
            <a:fld id="{09259B3D-005A-450F-B89F-6A3DD53EE3BF}" type="slidenum">
              <a:rPr lang="en-US" smtClean="0"/>
              <a:t>140</a:t>
            </a:fld>
            <a:endParaRPr lang="en-US"/>
          </a:p>
        </p:txBody>
      </p:sp>
    </p:spTree>
    <p:extLst>
      <p:ext uri="{BB962C8B-B14F-4D97-AF65-F5344CB8AC3E}">
        <p14:creationId xmlns:p14="http://schemas.microsoft.com/office/powerpoint/2010/main" val="930609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dirty="0"/>
          </a:p>
        </p:txBody>
      </p:sp>
    </p:spTree>
    <p:extLst>
      <p:ext uri="{BB962C8B-B14F-4D97-AF65-F5344CB8AC3E}">
        <p14:creationId xmlns:p14="http://schemas.microsoft.com/office/powerpoint/2010/main" val="35034373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10/20/2021 4:14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142</a:t>
            </a:fld>
            <a:endParaRPr lang="en-US" dirty="0"/>
          </a:p>
        </p:txBody>
      </p:sp>
    </p:spTree>
    <p:extLst>
      <p:ext uri="{BB962C8B-B14F-4D97-AF65-F5344CB8AC3E}">
        <p14:creationId xmlns:p14="http://schemas.microsoft.com/office/powerpoint/2010/main" val="1709018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10/20/2021 4:14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36473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10/20/2021 4:14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49171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10/20/2021 4:14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826935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2964186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38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448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73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053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845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244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919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10/20/2021 4:14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855273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https://docs.microsoft.com/en-us/azure/purview/tutorial-msi-configuration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6514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10/20/2021 4:14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870631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588222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821012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3430358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915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4256675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13642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9955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250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https://docs.microsoft.com/en-us/azure/security-center/exempt-resource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3028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3074475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a:p>
            <a:r>
              <a:rPr lang="en-US" dirty="0">
                <a:hlinkClick r:id="rId4"/>
              </a:rPr>
              <a:t>Top scoring in industry tests - Microsoft 365 Defender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2136049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17863321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5557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5085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34888394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3555632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4042952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5238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967327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10/20/2021 4:14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594014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21558906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10/20/2021 4:14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10/20/2021 4:14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3546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a:p>
            <a:endParaRPr lang="en-US" dirty="0"/>
          </a:p>
          <a:p>
            <a:r>
              <a:rPr lang="en-US" dirty="0"/>
              <a:t>https://docs.microsoft.com/en-us/azure/security-center/deploy-vulnerability-assessment-byol-vm</a:t>
            </a:r>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12435213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20849124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2517579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34890293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16820011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42438777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4150193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696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25348039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42736742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26850101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7581552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32500343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11336055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19506104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4050815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https://docs.microsoft.com/en-us/azure/azure-sql/database/sql-database-vulnerability-assessment-rules-changelog</a:t>
            </a:r>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17793181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https://docs.microsoft.com/en-us/azure/azure-sql/database/sql-database-vulnerability-assessment-storage</a:t>
            </a:r>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802923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https://www.microsoft.com/security/blog/2019/11/06/microsoft-cloud-security-solutions-provide-comprehensive-cross-cloud-protection/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7600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13190907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25804253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21727764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9391930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23495242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41065234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13420469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2461760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10/20/2021 4:14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10/20/2021 4:14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25641861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9688591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10/20/2021 4:14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6478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0236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6153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5061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8982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4677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6239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473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37414214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14420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Adaptive application controls calculates events once every twelve hours. </a:t>
            </a:r>
          </a:p>
          <a:p>
            <a:endParaRPr lang="en-US" dirty="0"/>
          </a:p>
          <a:p>
            <a:r>
              <a:rPr lang="en-US" dirty="0"/>
              <a:t>The activity start time shown in the alerts page is the time that adaptive application controls created the alert, not the time that the suspicious process was active.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1228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10/20/2021 4:14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4975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3330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9745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1858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8613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24540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10/20/2021 4:14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74767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325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Wednesday, October 20,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659472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Wednesday, October 20,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954055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Wednesday, October 20,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8942637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Wednesday, October 20,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089883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Wednesday, October 20,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6892961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Wednesday, October 20,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1202038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Wednesday, October 20,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7964128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Wednesday, October 20,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6192588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Wednesday, October 20,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715299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Wednesday, October 20,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76297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Wednesday, October 20,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66528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7932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3341840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3279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058403887"/>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30098797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394347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109769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400" b="0" i="0">
                <a:solidFill>
                  <a:srgbClr val="0078D6"/>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2270903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60014" y="1722183"/>
            <a:ext cx="1344295" cy="764540"/>
          </a:xfrm>
          <a:custGeom>
            <a:avLst/>
            <a:gdLst/>
            <a:ahLst/>
            <a:cxnLst/>
            <a:rect l="l" t="t" r="r" b="b"/>
            <a:pathLst>
              <a:path w="1344295" h="764539">
                <a:moveTo>
                  <a:pt x="224782" y="285132"/>
                </a:moveTo>
                <a:lnTo>
                  <a:pt x="174039" y="293907"/>
                </a:lnTo>
                <a:lnTo>
                  <a:pt x="126511" y="313242"/>
                </a:lnTo>
                <a:lnTo>
                  <a:pt x="83804" y="342297"/>
                </a:lnTo>
                <a:lnTo>
                  <a:pt x="47526" y="380228"/>
                </a:lnTo>
                <a:lnTo>
                  <a:pt x="21148" y="425659"/>
                </a:lnTo>
                <a:lnTo>
                  <a:pt x="5255" y="474686"/>
                </a:lnTo>
                <a:lnTo>
                  <a:pt x="0" y="525550"/>
                </a:lnTo>
                <a:lnTo>
                  <a:pt x="5536" y="576491"/>
                </a:lnTo>
                <a:lnTo>
                  <a:pt x="22016" y="625748"/>
                </a:lnTo>
                <a:lnTo>
                  <a:pt x="49683" y="670159"/>
                </a:lnTo>
                <a:lnTo>
                  <a:pt x="85692" y="707070"/>
                </a:lnTo>
                <a:lnTo>
                  <a:pt x="128437" y="735486"/>
                </a:lnTo>
                <a:lnTo>
                  <a:pt x="176310" y="754414"/>
                </a:lnTo>
                <a:lnTo>
                  <a:pt x="227704" y="762857"/>
                </a:lnTo>
                <a:lnTo>
                  <a:pt x="227704" y="764451"/>
                </a:lnTo>
                <a:lnTo>
                  <a:pt x="1152510" y="764451"/>
                </a:lnTo>
                <a:lnTo>
                  <a:pt x="1196235" y="759376"/>
                </a:lnTo>
                <a:lnTo>
                  <a:pt x="1236449" y="744929"/>
                </a:lnTo>
                <a:lnTo>
                  <a:pt x="1271978" y="722284"/>
                </a:lnTo>
                <a:lnTo>
                  <a:pt x="1301653" y="692611"/>
                </a:lnTo>
                <a:lnTo>
                  <a:pt x="1324299" y="657081"/>
                </a:lnTo>
                <a:lnTo>
                  <a:pt x="1338747" y="616866"/>
                </a:lnTo>
                <a:lnTo>
                  <a:pt x="1343823" y="573137"/>
                </a:lnTo>
                <a:lnTo>
                  <a:pt x="1338835" y="529319"/>
                </a:lnTo>
                <a:lnTo>
                  <a:pt x="1324615" y="488876"/>
                </a:lnTo>
                <a:lnTo>
                  <a:pt x="1302280" y="453035"/>
                </a:lnTo>
                <a:lnTo>
                  <a:pt x="1272945" y="423023"/>
                </a:lnTo>
                <a:lnTo>
                  <a:pt x="1237727" y="400066"/>
                </a:lnTo>
                <a:lnTo>
                  <a:pt x="1197741" y="385392"/>
                </a:lnTo>
                <a:lnTo>
                  <a:pt x="1154105" y="380228"/>
                </a:lnTo>
                <a:lnTo>
                  <a:pt x="1138160" y="380228"/>
                </a:lnTo>
                <a:lnTo>
                  <a:pt x="1133683" y="334287"/>
                </a:lnTo>
                <a:lnTo>
                  <a:pt x="1120710" y="290871"/>
                </a:lnTo>
                <a:lnTo>
                  <a:pt x="1119089" y="287759"/>
                </a:lnTo>
                <a:lnTo>
                  <a:pt x="277133" y="287759"/>
                </a:lnTo>
                <a:lnTo>
                  <a:pt x="224782" y="285132"/>
                </a:lnTo>
                <a:close/>
              </a:path>
              <a:path w="1344295" h="764539">
                <a:moveTo>
                  <a:pt x="545151" y="0"/>
                </a:moveTo>
                <a:lnTo>
                  <a:pt x="497173" y="7164"/>
                </a:lnTo>
                <a:lnTo>
                  <a:pt x="451095" y="22354"/>
                </a:lnTo>
                <a:lnTo>
                  <a:pt x="408978" y="44680"/>
                </a:lnTo>
                <a:lnTo>
                  <a:pt x="371495" y="73359"/>
                </a:lnTo>
                <a:lnTo>
                  <a:pt x="339318" y="107605"/>
                </a:lnTo>
                <a:lnTo>
                  <a:pt x="313121" y="146634"/>
                </a:lnTo>
                <a:lnTo>
                  <a:pt x="293576" y="189661"/>
                </a:lnTo>
                <a:lnTo>
                  <a:pt x="281356" y="235901"/>
                </a:lnTo>
                <a:lnTo>
                  <a:pt x="277133" y="284571"/>
                </a:lnTo>
                <a:lnTo>
                  <a:pt x="277133" y="287759"/>
                </a:lnTo>
                <a:lnTo>
                  <a:pt x="1119089" y="287759"/>
                </a:lnTo>
                <a:lnTo>
                  <a:pt x="1099930" y="250976"/>
                </a:lnTo>
                <a:lnTo>
                  <a:pt x="1072033" y="215595"/>
                </a:lnTo>
                <a:lnTo>
                  <a:pt x="1037707" y="185725"/>
                </a:lnTo>
                <a:lnTo>
                  <a:pt x="997538" y="162984"/>
                </a:lnTo>
                <a:lnTo>
                  <a:pt x="819261" y="155433"/>
                </a:lnTo>
                <a:lnTo>
                  <a:pt x="793257" y="113948"/>
                </a:lnTo>
                <a:lnTo>
                  <a:pt x="761311" y="78235"/>
                </a:lnTo>
                <a:lnTo>
                  <a:pt x="724357" y="48688"/>
                </a:lnTo>
                <a:lnTo>
                  <a:pt x="683330" y="25698"/>
                </a:lnTo>
                <a:lnTo>
                  <a:pt x="639164" y="9659"/>
                </a:lnTo>
                <a:lnTo>
                  <a:pt x="592793" y="962"/>
                </a:lnTo>
                <a:lnTo>
                  <a:pt x="545151" y="0"/>
                </a:lnTo>
                <a:close/>
              </a:path>
              <a:path w="1344295" h="764539">
                <a:moveTo>
                  <a:pt x="909471" y="142220"/>
                </a:moveTo>
                <a:lnTo>
                  <a:pt x="864022" y="144503"/>
                </a:lnTo>
                <a:lnTo>
                  <a:pt x="819261" y="155433"/>
                </a:lnTo>
                <a:lnTo>
                  <a:pt x="975148" y="155433"/>
                </a:lnTo>
                <a:lnTo>
                  <a:pt x="954385" y="148431"/>
                </a:lnTo>
                <a:lnTo>
                  <a:pt x="909471" y="142220"/>
                </a:lnTo>
                <a:close/>
              </a:path>
            </a:pathLst>
          </a:custGeom>
          <a:solidFill>
            <a:srgbClr val="0078D6"/>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908740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87053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23395E"/>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284605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876139685"/>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8.xml"/><Relationship Id="rId7" Type="http://schemas.openxmlformats.org/officeDocument/2006/relationships/theme" Target="../theme/theme5.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Wednesday, October 20,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7066604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9011" y="432561"/>
            <a:ext cx="11253977" cy="574040"/>
          </a:xfrm>
          <a:prstGeom prst="rect">
            <a:avLst/>
          </a:prstGeom>
        </p:spPr>
        <p:txBody>
          <a:bodyPr wrap="square" lIns="0" tIns="0" rIns="0" bIns="0">
            <a:spAutoFit/>
          </a:bodyPr>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type="body" idx="1"/>
          </p:nvPr>
        </p:nvSpPr>
        <p:spPr>
          <a:xfrm>
            <a:off x="927074" y="1371091"/>
            <a:ext cx="10337850" cy="3646804"/>
          </a:xfrm>
          <a:prstGeom prst="rect">
            <a:avLst/>
          </a:prstGeom>
        </p:spPr>
        <p:txBody>
          <a:bodyPr wrap="square" lIns="0" tIns="0" rIns="0" bIns="0">
            <a:spAutoFit/>
          </a:bodyPr>
          <a:lstStyle>
            <a:lvl1pPr>
              <a:defRPr sz="2400" b="0" i="0">
                <a:solidFill>
                  <a:srgbClr val="0078D6"/>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10/20/2021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1209029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68.xml"/></Relationships>
</file>

<file path=ppt/slides/_rels/slide10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8.xml"/></Relationships>
</file>

<file path=ppt/slides/_rels/slide10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4.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35.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svg"/><Relationship Id="rId2" Type="http://schemas.openxmlformats.org/officeDocument/2006/relationships/image" Target="../media/image124.png"/><Relationship Id="rId1" Type="http://schemas.openxmlformats.org/officeDocument/2006/relationships/slideLayout" Target="../slideLayouts/slideLayout48.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7.png"/><Relationship Id="rId10" Type="http://schemas.openxmlformats.org/officeDocument/2006/relationships/image" Target="../media/image132.sv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1.xml"/><Relationship Id="rId1" Type="http://schemas.openxmlformats.org/officeDocument/2006/relationships/slideLayout" Target="../slideLayouts/slideLayout67.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40.sv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6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7.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6.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7.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8.xml"/></Relationships>
</file>

<file path=ppt/slides/_rels/slide139.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08.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40.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09.xml"/><Relationship Id="rId1" Type="http://schemas.openxmlformats.org/officeDocument/2006/relationships/slideLayout" Target="../slideLayouts/slideLayout36.xml"/><Relationship Id="rId4" Type="http://schemas.openxmlformats.org/officeDocument/2006/relationships/image" Target="../media/image14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59.xml"/><Relationship Id="rId1" Type="http://schemas.openxmlformats.org/officeDocument/2006/relationships/tags" Target="../tags/tag5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security-center/release-notes" TargetMode="External"/><Relationship Id="rId2" Type="http://schemas.openxmlformats.org/officeDocument/2006/relationships/notesSlide" Target="../notesSlides/notesSlide14.xml"/><Relationship Id="rId1" Type="http://schemas.openxmlformats.org/officeDocument/2006/relationships/slideLayout" Target="../slideLayouts/slideLayout66.xml"/><Relationship Id="rId5" Type="http://schemas.openxmlformats.org/officeDocument/2006/relationships/image" Target="../media/image44.png"/><Relationship Id="rId4" Type="http://schemas.openxmlformats.org/officeDocument/2006/relationships/hyperlink" Target="https://docs.microsoft.com/en-us/azure/security-center/upcoming-changes"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66.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3" Type="http://schemas.openxmlformats.org/officeDocument/2006/relationships/hyperlink" Target="https://securitycenter.microsoft.com/reports" TargetMode="External"/><Relationship Id="rId2" Type="http://schemas.openxmlformats.org/officeDocument/2006/relationships/notesSlide" Target="../notesSlides/notesSlide35.xml"/><Relationship Id="rId1" Type="http://schemas.openxmlformats.org/officeDocument/2006/relationships/slideLayout" Target="../slideLayouts/slideLayout66.xml"/><Relationship Id="rId5" Type="http://schemas.openxmlformats.org/officeDocument/2006/relationships/image" Target="../media/image59.png"/><Relationship Id="rId4" Type="http://schemas.openxmlformats.org/officeDocument/2006/relationships/hyperlink" Target="https://security.microsoft.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66.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66.xml"/><Relationship Id="rId5" Type="http://schemas.openxmlformats.org/officeDocument/2006/relationships/image" Target="../media/image66.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66.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66.xml"/><Relationship Id="rId5" Type="http://schemas.openxmlformats.org/officeDocument/2006/relationships/image" Target="../media/image70.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0.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0.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0.xml"/></Relationships>
</file>

<file path=ppt/slides/_rels/slide5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8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jp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5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image" Target="../media/image88.png"/><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8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6.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2.xml"/><Relationship Id="rId1" Type="http://schemas.openxmlformats.org/officeDocument/2006/relationships/tags" Target="../tags/tag51.xml"/><Relationship Id="rId4" Type="http://schemas.openxmlformats.org/officeDocument/2006/relationships/image" Target="../media/image2.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6.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66.xml"/><Relationship Id="rId4" Type="http://schemas.openxmlformats.org/officeDocument/2006/relationships/image" Target="../media/image3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Open-source community facilitating collaboration among customers and partners through GitHub. </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endParaRPr lang="en-US" sz="1800" dirty="0">
              <a:ln w="3175">
                <a:noFill/>
              </a:ln>
              <a:cs typeface="Segoe UI Semibold"/>
            </a:endParaRPr>
          </a:p>
        </p:txBody>
      </p:sp>
      <p:pic>
        <p:nvPicPr>
          <p:cNvPr id="6" name="Picture 5">
            <a:extLst>
              <a:ext uri="{FF2B5EF4-FFF2-40B4-BE49-F238E27FC236}">
                <a16:creationId xmlns:a16="http://schemas.microsoft.com/office/drawing/2014/main" id="{569F03A4-7310-4AD1-9A8C-0242B335374E}"/>
              </a:ext>
            </a:extLst>
          </p:cNvPr>
          <p:cNvPicPr>
            <a:picLocks noChangeAspect="1"/>
          </p:cNvPicPr>
          <p:nvPr/>
        </p:nvPicPr>
        <p:blipFill>
          <a:blip r:embed="rId3"/>
          <a:stretch>
            <a:fillRect/>
          </a:stretch>
        </p:blipFill>
        <p:spPr>
          <a:xfrm>
            <a:off x="2749722" y="4844803"/>
            <a:ext cx="5905500" cy="1019175"/>
          </a:xfrm>
          <a:prstGeom prst="rect">
            <a:avLst/>
          </a:prstGeom>
        </p:spPr>
      </p:pic>
    </p:spTree>
    <p:extLst>
      <p:ext uri="{BB962C8B-B14F-4D97-AF65-F5344CB8AC3E}">
        <p14:creationId xmlns:p14="http://schemas.microsoft.com/office/powerpoint/2010/main" val="333567948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38825900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8267920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4148065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251358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76175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t>Lab 1: </a:t>
            </a:r>
            <a:r>
              <a:rPr lang="en-US" dirty="0">
                <a:solidFill>
                  <a:srgbClr val="737373"/>
                </a:solidFill>
              </a:rPr>
              <a:t>Configure Azure Defender Settings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Configure Azure Defender Settings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82419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58795617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742964" y="4591334"/>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93B5D6E2-E3BC-4BD9-A580-B278A1C4284A}"/>
              </a:ext>
            </a:extLst>
          </p:cNvPr>
          <p:cNvGraphicFramePr>
            <a:graphicFrameLocks noGrp="1"/>
          </p:cNvGraphicFramePr>
          <p:nvPr>
            <p:extLst>
              <p:ext uri="{D42A27DB-BD31-4B8C-83A1-F6EECF244321}">
                <p14:modId xmlns:p14="http://schemas.microsoft.com/office/powerpoint/2010/main" val="1487719403"/>
              </p:ext>
            </p:extLst>
          </p:nvPr>
        </p:nvGraphicFramePr>
        <p:xfrm>
          <a:off x="4313708" y="908283"/>
          <a:ext cx="4602673" cy="5306641"/>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776979">
                  <a:extLst>
                    <a:ext uri="{9D8B030D-6E8A-4147-A177-3AD203B41FA5}">
                      <a16:colId xmlns:a16="http://schemas.microsoft.com/office/drawing/2014/main" val="2309314199"/>
                    </a:ext>
                  </a:extLst>
                </a:gridCol>
                <a:gridCol w="2504960">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Welcome</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Azure Defender</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8:45-9:00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Defender vs Other Azure Products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Defender Part I</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10:45-12:00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Defender Settings + Part I</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2:30-3:00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Azure Defender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314229214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3063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Application allow lists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Application </a:t>
            </a:r>
            <a:r>
              <a:rPr lang="en-US" sz="1800" dirty="0" err="1"/>
              <a:t>allowlist</a:t>
            </a:r>
            <a:r>
              <a:rPr lang="en-US" sz="1800" dirty="0"/>
              <a:t> is not necessarily a new concept. </a:t>
            </a:r>
          </a:p>
          <a:p>
            <a:pPr>
              <a:lnSpc>
                <a:spcPct val="100000"/>
              </a:lnSpc>
              <a:spcAft>
                <a:spcPts val="1000"/>
              </a:spcAft>
            </a:pPr>
            <a:r>
              <a:rPr lang="en-US" sz="1800" dirty="0"/>
              <a:t>One of the biggest challenges of dealing with the application </a:t>
            </a:r>
            <a:r>
              <a:rPr lang="en-US" sz="1800" dirty="0" err="1"/>
              <a:t>allowlist</a:t>
            </a:r>
            <a:r>
              <a:rPr lang="en-US" sz="1800" dirty="0"/>
              <a:t> is how to maintain that list. </a:t>
            </a:r>
          </a:p>
          <a:p>
            <a:pPr>
              <a:lnSpc>
                <a:spcPct val="100000"/>
              </a:lnSpc>
              <a:spcAft>
                <a:spcPts val="1000"/>
              </a:spcAft>
            </a:pPr>
            <a:r>
              <a:rPr lang="en-US" sz="1800" dirty="0"/>
              <a:t>The traditional approach of using AppLocker in Windows is a good solution, but still has the overhead of keeping up with the applications and making the initial baseline.</a:t>
            </a:r>
          </a:p>
          <a:p>
            <a:pPr>
              <a:lnSpc>
                <a:spcPct val="100000"/>
              </a:lnSpc>
              <a:spcAft>
                <a:spcPts val="1000"/>
              </a:spcAft>
            </a:pPr>
            <a:endParaRPr lang="en-US" sz="1800" b="1" dirty="0"/>
          </a:p>
          <a:p>
            <a:pPr>
              <a:lnSpc>
                <a:spcPct val="100000"/>
              </a:lnSpc>
              <a:spcAft>
                <a:spcPts val="1000"/>
              </a:spcAft>
            </a:pPr>
            <a:r>
              <a:rPr lang="en-US" sz="1800" dirty="0"/>
              <a:t>Adaptive application controls is one of the advanced protection features you can benefit from, when you upgrade to Azure Defender ON, this falls under the cloud Workload Platform Protection (CWPP).</a:t>
            </a:r>
          </a:p>
        </p:txBody>
      </p:sp>
    </p:spTree>
    <p:extLst>
      <p:ext uri="{BB962C8B-B14F-4D97-AF65-F5344CB8AC3E}">
        <p14:creationId xmlns:p14="http://schemas.microsoft.com/office/powerpoint/2010/main" val="4959470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Value Proposition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Cloud Security Posture Management (CSPM) – Control Plane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Security Center continuously monitors your cross-cloud resources such as virtual machines, networks, applications, and data services.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quickly assess your security posture with Secure Score, a feature of Security Center. Secure Score provides a numerical value for your current state and recommends actions.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scoring system offers best-practice guidance that can help prevent common misconfigurations—such as exposure of sensitive resources to the internet, lack of encryption, uninstalled updates, or a missing firewall for your cloud workloads.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Cloud Workload Protection Platform (CWPP) – Data Plane</a:t>
            </a:r>
          </a:p>
          <a:p>
            <a:pPr lvl="0" defTabSz="797968">
              <a:spcBef>
                <a:spcPct val="0"/>
              </a:spcBef>
              <a:spcAft>
                <a:spcPts val="800"/>
              </a:spcAft>
              <a:defRPr/>
            </a:pPr>
            <a:endParaRPr lang="en-US" sz="1800" b="1"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Security Center doesn’t just evaluate your security posture, it also provides tools to help you reduce your attack surface. Using machine learning to process trillions of signals across from around the globe, Security Center alerts you of threats to your environments, such as remote desktop protocol (RDP), brute-force attacks, and SQL injections.</a:t>
            </a:r>
          </a:p>
        </p:txBody>
      </p:sp>
    </p:spTree>
    <p:extLst>
      <p:ext uri="{BB962C8B-B14F-4D97-AF65-F5344CB8AC3E}">
        <p14:creationId xmlns:p14="http://schemas.microsoft.com/office/powerpoint/2010/main" val="126054571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103209938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Often, organizations have collections of machines that routinely run the same processes. </a:t>
            </a:r>
          </a:p>
          <a:p>
            <a:pPr>
              <a:lnSpc>
                <a:spcPct val="100000"/>
              </a:lnSpc>
              <a:spcAft>
                <a:spcPts val="1000"/>
              </a:spcAft>
            </a:pPr>
            <a:r>
              <a:rPr lang="en-US" sz="1800" dirty="0"/>
              <a:t>Security Center uses machine learning to analyze the applications running on your machines and create a list of the known-safe software. </a:t>
            </a:r>
          </a:p>
          <a:p>
            <a:pPr>
              <a:lnSpc>
                <a:spcPct val="100000"/>
              </a:lnSpc>
              <a:spcAft>
                <a:spcPts val="1000"/>
              </a:spcAft>
            </a:pPr>
            <a:r>
              <a:rPr lang="en-US" sz="1800" dirty="0"/>
              <a:t>Allow lists are based on your specific Azure workloads, and you can further customize the recommendations.</a:t>
            </a:r>
          </a:p>
          <a:p>
            <a:pPr>
              <a:lnSpc>
                <a:spcPct val="100000"/>
              </a:lnSpc>
              <a:spcAft>
                <a:spcPts val="1000"/>
              </a:spcAft>
            </a:pPr>
            <a:r>
              <a:rPr lang="en-US" sz="1800" dirty="0"/>
              <a:t>When you've enabled and configured adaptive application controls, you'll get security alerts if any application runs other than the ones you've defined as safe.</a:t>
            </a:r>
          </a:p>
          <a:p>
            <a:pPr>
              <a:lnSpc>
                <a:spcPct val="100000"/>
              </a:lnSpc>
              <a:spcAft>
                <a:spcPts val="1000"/>
              </a:spcAft>
            </a:pPr>
            <a:endParaRPr lang="en-US" sz="1800" b="1" dirty="0"/>
          </a:p>
          <a:p>
            <a:pPr>
              <a:lnSpc>
                <a:spcPct val="100000"/>
              </a:lnSpc>
              <a:spcAft>
                <a:spcPts val="1000"/>
              </a:spcAft>
            </a:pPr>
            <a:r>
              <a:rPr lang="en-US" sz="1800" b="1" dirty="0"/>
              <a:t>Adaptive Application Control do not support Windows machines for which AppLocker policy is already enabled by either group policy objects (GPOs) or Local Security policy.</a:t>
            </a:r>
          </a:p>
        </p:txBody>
      </p:sp>
    </p:spTree>
    <p:extLst>
      <p:ext uri="{BB962C8B-B14F-4D97-AF65-F5344CB8AC3E}">
        <p14:creationId xmlns:p14="http://schemas.microsoft.com/office/powerpoint/2010/main" val="81581287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 Enforcement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 enforcement options are currently available. </a:t>
            </a:r>
          </a:p>
          <a:p>
            <a:pPr>
              <a:lnSpc>
                <a:spcPct val="100000"/>
              </a:lnSpc>
              <a:spcAft>
                <a:spcPts val="1000"/>
              </a:spcAft>
            </a:pPr>
            <a:endParaRPr lang="en-US" sz="1800" dirty="0"/>
          </a:p>
          <a:p>
            <a:pPr>
              <a:lnSpc>
                <a:spcPct val="100000"/>
              </a:lnSpc>
              <a:spcAft>
                <a:spcPts val="1000"/>
              </a:spcAft>
            </a:pPr>
            <a:r>
              <a:rPr lang="en-US" sz="1800" dirty="0"/>
              <a:t>Adaptive application controls are intended to provide security alerts if any application runs other than the ones you've defined as safe.</a:t>
            </a:r>
          </a:p>
          <a:p>
            <a:pPr>
              <a:lnSpc>
                <a:spcPct val="100000"/>
              </a:lnSpc>
              <a:spcAft>
                <a:spcPts val="1000"/>
              </a:spcAft>
            </a:pPr>
            <a:endParaRPr lang="en-US" sz="1800" b="1" dirty="0"/>
          </a:p>
          <a:p>
            <a:pPr>
              <a:lnSpc>
                <a:spcPct val="100000"/>
              </a:lnSpc>
              <a:spcAft>
                <a:spcPts val="1000"/>
              </a:spcAft>
            </a:pPr>
            <a:r>
              <a:rPr lang="en-US" sz="1800" b="1" dirty="0"/>
              <a:t>AAC will not block the execution of applications, it will only notify you.</a:t>
            </a:r>
          </a:p>
          <a:p>
            <a:pPr>
              <a:lnSpc>
                <a:spcPct val="100000"/>
              </a:lnSpc>
              <a:spcAft>
                <a:spcPts val="1000"/>
              </a:spcAft>
            </a:pPr>
            <a:endParaRPr lang="en-US" sz="1800" b="1" dirty="0"/>
          </a:p>
          <a:p>
            <a:pPr>
              <a:lnSpc>
                <a:spcPct val="100000"/>
              </a:lnSpc>
              <a:spcAft>
                <a:spcPts val="1000"/>
              </a:spcAft>
            </a:pPr>
            <a:r>
              <a:rPr lang="en-US" sz="1800" dirty="0"/>
              <a:t>Microsoft Defender for Endpoint / Antivirus can be used as malware tools.</a:t>
            </a:r>
          </a:p>
        </p:txBody>
      </p:sp>
    </p:spTree>
    <p:extLst>
      <p:ext uri="{BB962C8B-B14F-4D97-AF65-F5344CB8AC3E}">
        <p14:creationId xmlns:p14="http://schemas.microsoft.com/office/powerpoint/2010/main" val="153558311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 recommendation state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Machines without a defined allow list of applications, and which don't support the feature. Your machine might be in this tab for the following reasons:</a:t>
            </a:r>
          </a:p>
          <a:p>
            <a:pPr>
              <a:lnSpc>
                <a:spcPct val="100000"/>
              </a:lnSpc>
              <a:spcAft>
                <a:spcPts val="1000"/>
              </a:spcAft>
            </a:pPr>
            <a:endParaRPr lang="en-US" sz="1800" dirty="0"/>
          </a:p>
          <a:p>
            <a:pPr>
              <a:lnSpc>
                <a:spcPct val="100000"/>
              </a:lnSpc>
              <a:spcAft>
                <a:spcPts val="1000"/>
              </a:spcAft>
            </a:pPr>
            <a:r>
              <a:rPr lang="en-US" sz="1800" dirty="0"/>
              <a:t>It's missing a Log Analytics agent</a:t>
            </a:r>
          </a:p>
          <a:p>
            <a:pPr>
              <a:lnSpc>
                <a:spcPct val="100000"/>
              </a:lnSpc>
              <a:spcAft>
                <a:spcPts val="1000"/>
              </a:spcAft>
            </a:pPr>
            <a:r>
              <a:rPr lang="en-US" sz="1800" dirty="0"/>
              <a:t>The Log Analytics agent isn't sending events</a:t>
            </a:r>
          </a:p>
          <a:p>
            <a:pPr>
              <a:lnSpc>
                <a:spcPct val="100000"/>
              </a:lnSpc>
              <a:spcAft>
                <a:spcPts val="1000"/>
              </a:spcAft>
            </a:pPr>
            <a:r>
              <a:rPr lang="en-US" sz="1800" dirty="0"/>
              <a:t>It's a Windows machine with a pre-existing AppLocker policy enabled by either a GPO or a local security policy</a:t>
            </a:r>
          </a:p>
          <a:p>
            <a:pPr>
              <a:lnSpc>
                <a:spcPct val="100000"/>
              </a:lnSpc>
              <a:spcAft>
                <a:spcPts val="1000"/>
              </a:spcAft>
            </a:pPr>
            <a:endParaRPr lang="en-US" sz="1800" b="1" dirty="0"/>
          </a:p>
          <a:p>
            <a:pPr>
              <a:lnSpc>
                <a:spcPct val="100000"/>
              </a:lnSpc>
              <a:spcAft>
                <a:spcPts val="1000"/>
              </a:spcAft>
            </a:pPr>
            <a:r>
              <a:rPr lang="en-US" sz="1800" dirty="0"/>
              <a:t>Security Center needs at least two weeks of data to define the unique recommendations per group of machines. Machines that have recently been created, or which belong to subscriptions that were only recently enabled with Azure Defender, will appear under the No recommendation tab.</a:t>
            </a:r>
          </a:p>
        </p:txBody>
      </p:sp>
    </p:spTree>
    <p:extLst>
      <p:ext uri="{BB962C8B-B14F-4D97-AF65-F5344CB8AC3E}">
        <p14:creationId xmlns:p14="http://schemas.microsoft.com/office/powerpoint/2010/main" val="265055329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Miscellaneous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261253" cy="502447"/>
          </a:xfrm>
        </p:spPr>
        <p:txBody>
          <a:bodyPr/>
          <a:lstStyle/>
          <a:p>
            <a:pPr>
              <a:lnSpc>
                <a:spcPct val="100000"/>
              </a:lnSpc>
              <a:spcAft>
                <a:spcPts val="1000"/>
              </a:spcAft>
            </a:pPr>
            <a:r>
              <a:rPr lang="en-US" sz="1800" dirty="0"/>
              <a:t>Both application lists include the option to restrict a specific application to certain users. Adopt the principle of least privilege whenever possible.</a:t>
            </a:r>
          </a:p>
          <a:p>
            <a:pPr>
              <a:lnSpc>
                <a:spcPct val="100000"/>
              </a:lnSpc>
              <a:spcAft>
                <a:spcPts val="1000"/>
              </a:spcAft>
            </a:pPr>
            <a:endParaRPr lang="en-US" sz="1800" dirty="0"/>
          </a:p>
          <a:p>
            <a:pPr>
              <a:lnSpc>
                <a:spcPct val="100000"/>
              </a:lnSpc>
              <a:spcAft>
                <a:spcPts val="1000"/>
              </a:spcAft>
            </a:pPr>
            <a:r>
              <a:rPr lang="en-US" sz="1800" dirty="0"/>
              <a:t>Applications are defined by their publishers, if an application doesn't have publisher information (it's unsigned), a path rule is created for the full path of the specific application.</a:t>
            </a:r>
          </a:p>
        </p:txBody>
      </p:sp>
      <p:pic>
        <p:nvPicPr>
          <p:cNvPr id="4098" name="Picture 2" descr="Add a custom rule.">
            <a:extLst>
              <a:ext uri="{FF2B5EF4-FFF2-40B4-BE49-F238E27FC236}">
                <a16:creationId xmlns:a16="http://schemas.microsoft.com/office/drawing/2014/main" id="{5E4B5DC2-717E-4B9D-BF4D-615CF6C73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709" y="535656"/>
            <a:ext cx="7789120" cy="578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49879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131285" cy="502447"/>
          </a:xfrm>
        </p:spPr>
        <p:txBody>
          <a:bodyPr/>
          <a:lstStyle/>
          <a:p>
            <a:pPr>
              <a:lnSpc>
                <a:spcPct val="100000"/>
              </a:lnSpc>
              <a:spcAft>
                <a:spcPts val="1000"/>
              </a:spcAft>
            </a:pPr>
            <a:r>
              <a:rPr lang="en-US" sz="1800" b="1" dirty="0"/>
              <a:t>Publisher </a:t>
            </a:r>
            <a:r>
              <a:rPr lang="en-US" sz="1800" b="1" dirty="0" err="1"/>
              <a:t>Allowlist</a:t>
            </a:r>
            <a:r>
              <a:rPr lang="en-US" sz="1800" b="1" dirty="0"/>
              <a:t>:</a:t>
            </a:r>
          </a:p>
          <a:p>
            <a:pPr>
              <a:lnSpc>
                <a:spcPct val="100000"/>
              </a:lnSpc>
              <a:spcAft>
                <a:spcPts val="1000"/>
              </a:spcAft>
            </a:pPr>
            <a:r>
              <a:rPr lang="en-US" sz="1800" dirty="0"/>
              <a:t>Based on the signing signature</a:t>
            </a:r>
          </a:p>
          <a:p>
            <a:pPr>
              <a:lnSpc>
                <a:spcPct val="100000"/>
              </a:lnSpc>
              <a:spcAft>
                <a:spcPts val="1000"/>
              </a:spcAft>
            </a:pPr>
            <a:endParaRPr lang="en-US" sz="1800" b="1" dirty="0"/>
          </a:p>
          <a:p>
            <a:pPr>
              <a:lnSpc>
                <a:spcPct val="100000"/>
              </a:lnSpc>
              <a:spcAft>
                <a:spcPts val="1000"/>
              </a:spcAft>
            </a:pPr>
            <a:r>
              <a:rPr lang="en-US" sz="1800" b="1" dirty="0"/>
              <a:t>Path </a:t>
            </a:r>
            <a:r>
              <a:rPr lang="en-US" sz="1800" b="1" dirty="0" err="1"/>
              <a:t>Allowlist</a:t>
            </a:r>
            <a:r>
              <a:rPr lang="en-US" sz="1800" b="1" dirty="0"/>
              <a:t>:</a:t>
            </a:r>
          </a:p>
          <a:p>
            <a:pPr>
              <a:lnSpc>
                <a:spcPct val="100000"/>
              </a:lnSpc>
              <a:spcAft>
                <a:spcPts val="1000"/>
              </a:spcAft>
            </a:pPr>
            <a:r>
              <a:rPr lang="en-US" sz="1800" dirty="0"/>
              <a:t>Using a wildcard at the end of a path to allow all executables within this folder and sub-folders.</a:t>
            </a:r>
          </a:p>
          <a:p>
            <a:pPr>
              <a:lnSpc>
                <a:spcPct val="100000"/>
              </a:lnSpc>
              <a:spcAft>
                <a:spcPts val="1000"/>
              </a:spcAft>
            </a:pPr>
            <a:r>
              <a:rPr lang="en-US" sz="1800" dirty="0"/>
              <a:t>Using a wildcard in the middle of a path to enable a known executable name with a changing folder name (for example, personal user folders containing a known executable, automatically generated folder names, </a:t>
            </a:r>
            <a:r>
              <a:rPr lang="en-US" sz="1800" dirty="0" err="1"/>
              <a:t>etc</a:t>
            </a:r>
            <a:r>
              <a:rPr lang="en-US" sz="1800" dirty="0"/>
              <a:t>).</a:t>
            </a:r>
          </a:p>
          <a:p>
            <a:pPr>
              <a:lnSpc>
                <a:spcPct val="100000"/>
              </a:lnSpc>
              <a:spcAft>
                <a:spcPts val="1000"/>
              </a:spcAft>
            </a:pPr>
            <a:endParaRPr lang="en-US" sz="1800" dirty="0"/>
          </a:p>
          <a:p>
            <a:pPr>
              <a:lnSpc>
                <a:spcPct val="100000"/>
              </a:lnSpc>
              <a:spcAft>
                <a:spcPts val="1000"/>
              </a:spcAft>
            </a:pPr>
            <a:r>
              <a:rPr lang="en-US" sz="1800" b="1" dirty="0"/>
              <a:t>Hash </a:t>
            </a:r>
            <a:r>
              <a:rPr lang="en-US" sz="1800" b="1" dirty="0" err="1"/>
              <a:t>Allowlist</a:t>
            </a:r>
            <a:r>
              <a:rPr lang="en-US" sz="1800" b="1" dirty="0"/>
              <a:t>:</a:t>
            </a:r>
          </a:p>
          <a:p>
            <a:pPr>
              <a:lnSpc>
                <a:spcPct val="100000"/>
              </a:lnSpc>
              <a:spcAft>
                <a:spcPts val="1000"/>
              </a:spcAft>
            </a:pPr>
            <a:r>
              <a:rPr lang="en-US" sz="1800" dirty="0"/>
              <a:t>Based on the file hash.</a:t>
            </a:r>
          </a:p>
        </p:txBody>
      </p:sp>
    </p:spTree>
    <p:extLst>
      <p:ext uri="{BB962C8B-B14F-4D97-AF65-F5344CB8AC3E}">
        <p14:creationId xmlns:p14="http://schemas.microsoft.com/office/powerpoint/2010/main" val="59936067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913336" cy="758022"/>
          </a:xfrm>
        </p:spPr>
        <p:txBody>
          <a:bodyPr/>
          <a:lstStyle/>
          <a:p>
            <a:r>
              <a:rPr lang="en-US" dirty="0"/>
              <a:t>Recommendation – “</a:t>
            </a:r>
            <a:r>
              <a:rPr lang="en-US" dirty="0" err="1"/>
              <a:t>Allowlist</a:t>
            </a:r>
            <a:r>
              <a:rPr lang="en-US" dirty="0"/>
              <a:t> rules in your adaptive application control policy should be updated”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700300"/>
            <a:ext cx="10131285" cy="502447"/>
          </a:xfrm>
        </p:spPr>
        <p:txBody>
          <a:bodyPr/>
          <a:lstStyle/>
          <a:p>
            <a:pPr>
              <a:lnSpc>
                <a:spcPct val="100000"/>
              </a:lnSpc>
              <a:spcAft>
                <a:spcPts val="1000"/>
              </a:spcAft>
            </a:pPr>
            <a:r>
              <a:rPr lang="en-US" sz="1800" dirty="0"/>
              <a:t>You'll see this recommendation when Security Center's machine learning identifies potentially legitimate behavior that hasn't previously been allowed. </a:t>
            </a:r>
          </a:p>
          <a:p>
            <a:pPr>
              <a:lnSpc>
                <a:spcPct val="100000"/>
              </a:lnSpc>
              <a:spcAft>
                <a:spcPts val="1000"/>
              </a:spcAft>
            </a:pPr>
            <a:r>
              <a:rPr lang="en-US" sz="1800" dirty="0"/>
              <a:t>The recommendation suggests new rules for your existing definitions to reduce the number of false positive alerts.</a:t>
            </a:r>
          </a:p>
        </p:txBody>
      </p:sp>
    </p:spTree>
    <p:extLst>
      <p:ext uri="{BB962C8B-B14F-4D97-AF65-F5344CB8AC3E}">
        <p14:creationId xmlns:p14="http://schemas.microsoft.com/office/powerpoint/2010/main" val="53182972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How often does Adaptive Application controls calculate events?</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36100865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181711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948487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Threat actors actively hunt accessible machines with open management ports, like RDP or SSH. </a:t>
            </a:r>
          </a:p>
          <a:p>
            <a:pPr>
              <a:lnSpc>
                <a:spcPct val="100000"/>
              </a:lnSpc>
              <a:spcAft>
                <a:spcPts val="1000"/>
              </a:spcAft>
            </a:pPr>
            <a:r>
              <a:rPr lang="en-US" sz="1800" dirty="0"/>
              <a:t>All of your virtual machines are potential targets for an attack. </a:t>
            </a:r>
          </a:p>
          <a:p>
            <a:pPr>
              <a:lnSpc>
                <a:spcPct val="100000"/>
              </a:lnSpc>
              <a:spcAft>
                <a:spcPts val="1000"/>
              </a:spcAft>
            </a:pPr>
            <a:r>
              <a:rPr lang="en-US" sz="1800" dirty="0"/>
              <a:t>When a VM is successfully compromised, it's used as the entry point to attack further resources within your environment.</a:t>
            </a:r>
          </a:p>
          <a:p>
            <a:pPr>
              <a:lnSpc>
                <a:spcPct val="100000"/>
              </a:lnSpc>
              <a:spcAft>
                <a:spcPts val="1000"/>
              </a:spcAft>
            </a:pPr>
            <a:endParaRPr lang="en-US" sz="1800" dirty="0"/>
          </a:p>
          <a:p>
            <a:pPr>
              <a:lnSpc>
                <a:spcPct val="100000"/>
              </a:lnSpc>
              <a:spcAft>
                <a:spcPts val="1000"/>
              </a:spcAft>
            </a:pPr>
            <a:r>
              <a:rPr lang="en-US" sz="1800" dirty="0"/>
              <a:t>As with all cybersecurity prevention techniques, your goal should be to reduce the attack surface. In this case, that means having fewer open ports, especially management ports.</a:t>
            </a:r>
          </a:p>
          <a:p>
            <a:pPr>
              <a:lnSpc>
                <a:spcPct val="100000"/>
              </a:lnSpc>
              <a:spcAft>
                <a:spcPts val="1000"/>
              </a:spcAft>
            </a:pPr>
            <a:endParaRPr lang="en-US" sz="1800" dirty="0"/>
          </a:p>
          <a:p>
            <a:pPr>
              <a:lnSpc>
                <a:spcPct val="100000"/>
              </a:lnSpc>
              <a:spcAft>
                <a:spcPts val="1000"/>
              </a:spcAft>
            </a:pPr>
            <a:r>
              <a:rPr lang="en-US" sz="1800" dirty="0"/>
              <a:t>Your legitimate users also use these ports, so it's not practical to keep them closed.</a:t>
            </a:r>
          </a:p>
        </p:txBody>
      </p:sp>
    </p:spTree>
    <p:extLst>
      <p:ext uri="{BB962C8B-B14F-4D97-AF65-F5344CB8AC3E}">
        <p14:creationId xmlns:p14="http://schemas.microsoft.com/office/powerpoint/2010/main" val="409390567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Ports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following ports are utilized in the JIT configured rules:</a:t>
            </a:r>
          </a:p>
          <a:p>
            <a:pPr>
              <a:lnSpc>
                <a:spcPct val="100000"/>
              </a:lnSpc>
              <a:spcAft>
                <a:spcPts val="1000"/>
              </a:spcAft>
            </a:pPr>
            <a:endParaRPr lang="en-US" sz="1800" dirty="0"/>
          </a:p>
          <a:p>
            <a:pPr>
              <a:lnSpc>
                <a:spcPct val="100000"/>
              </a:lnSpc>
              <a:spcAft>
                <a:spcPts val="1000"/>
              </a:spcAft>
            </a:pPr>
            <a:r>
              <a:rPr lang="en-US" sz="1800" dirty="0"/>
              <a:t>22 - used for SSH connections</a:t>
            </a:r>
          </a:p>
          <a:p>
            <a:pPr>
              <a:lnSpc>
                <a:spcPct val="100000"/>
              </a:lnSpc>
              <a:spcAft>
                <a:spcPts val="1000"/>
              </a:spcAft>
            </a:pPr>
            <a:r>
              <a:rPr lang="en-US" sz="1800" dirty="0"/>
              <a:t>3389 - used for Remote Desktop Connections to Windows Servers</a:t>
            </a:r>
          </a:p>
          <a:p>
            <a:pPr>
              <a:lnSpc>
                <a:spcPct val="100000"/>
              </a:lnSpc>
              <a:spcAft>
                <a:spcPts val="1000"/>
              </a:spcAft>
            </a:pPr>
            <a:r>
              <a:rPr lang="en-US" sz="1800" dirty="0"/>
              <a:t>5985 - used for remote PowerShell connections over HTTP</a:t>
            </a:r>
          </a:p>
          <a:p>
            <a:pPr>
              <a:lnSpc>
                <a:spcPct val="100000"/>
              </a:lnSpc>
              <a:spcAft>
                <a:spcPts val="1000"/>
              </a:spcAft>
            </a:pPr>
            <a:r>
              <a:rPr lang="en-US" sz="1800" dirty="0"/>
              <a:t>5986 - used for remote PowerShell connections over HTTPS</a:t>
            </a:r>
          </a:p>
          <a:p>
            <a:pPr>
              <a:lnSpc>
                <a:spcPct val="100000"/>
              </a:lnSpc>
              <a:spcAft>
                <a:spcPts val="1000"/>
              </a:spcAft>
            </a:pPr>
            <a:endParaRPr lang="en-US" sz="1800" b="1" dirty="0"/>
          </a:p>
          <a:p>
            <a:pPr>
              <a:lnSpc>
                <a:spcPct val="100000"/>
              </a:lnSpc>
              <a:spcAft>
                <a:spcPts val="1000"/>
              </a:spcAft>
            </a:pPr>
            <a:r>
              <a:rPr lang="en-US" sz="1800" dirty="0"/>
              <a:t>New ports can be added to the JIT VM Access Configuration.</a:t>
            </a:r>
          </a:p>
        </p:txBody>
      </p:sp>
      <p:pic>
        <p:nvPicPr>
          <p:cNvPr id="7170" name="Picture 2" descr="Configuring a port for Just In Time Access">
            <a:extLst>
              <a:ext uri="{FF2B5EF4-FFF2-40B4-BE49-F238E27FC236}">
                <a16:creationId xmlns:a16="http://schemas.microsoft.com/office/drawing/2014/main" id="{F68E5586-770D-40FB-9E24-71D41D827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185" y="601594"/>
            <a:ext cx="3307152" cy="5113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80742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Security 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enable just-in-time VM access, you can select the ports on the VM to which inbound traffic will be blocked. Security Center ensures "deny all inbound traffic" rules exist for your selected ports in the network security group (NSG) and Azure Firewall rules. </a:t>
            </a:r>
          </a:p>
          <a:p>
            <a:pPr>
              <a:lnSpc>
                <a:spcPct val="100000"/>
              </a:lnSpc>
              <a:spcAft>
                <a:spcPts val="1000"/>
              </a:spcAft>
            </a:pPr>
            <a:r>
              <a:rPr lang="en-US" sz="1800" dirty="0"/>
              <a:t>These rules restrict access to your Azure VMs’ management ports and defend them from attack.</a:t>
            </a:r>
          </a:p>
          <a:p>
            <a:pPr>
              <a:lnSpc>
                <a:spcPct val="100000"/>
              </a:lnSpc>
              <a:spcAft>
                <a:spcPts val="1000"/>
              </a:spcAft>
            </a:pPr>
            <a:endParaRPr lang="en-US" sz="1800" dirty="0"/>
          </a:p>
          <a:p>
            <a:pPr>
              <a:lnSpc>
                <a:spcPct val="100000"/>
              </a:lnSpc>
              <a:spcAft>
                <a:spcPts val="1000"/>
              </a:spcAft>
            </a:pPr>
            <a:r>
              <a:rPr lang="en-US" sz="1800" dirty="0"/>
              <a:t>If other rules already exist for the selected ports, then those existing rules take priority over the new "deny all inbound traffic" rules. </a:t>
            </a:r>
          </a:p>
          <a:p>
            <a:pPr>
              <a:lnSpc>
                <a:spcPct val="100000"/>
              </a:lnSpc>
              <a:spcAft>
                <a:spcPts val="1000"/>
              </a:spcAft>
            </a:pPr>
            <a:r>
              <a:rPr lang="en-US" sz="1800" dirty="0"/>
              <a:t>If there are no existing rules on the selected ports, then the new rules take top priority in the NSG and Azure Firewall.</a:t>
            </a:r>
            <a:endParaRPr lang="en-US" sz="1800" b="1" dirty="0"/>
          </a:p>
        </p:txBody>
      </p:sp>
    </p:spTree>
    <p:extLst>
      <p:ext uri="{BB962C8B-B14F-4D97-AF65-F5344CB8AC3E}">
        <p14:creationId xmlns:p14="http://schemas.microsoft.com/office/powerpoint/2010/main" val="134877215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Requesting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From any JIT enabled VM, select to Connect and then select the Request Access option.</a:t>
            </a:r>
            <a:endParaRPr lang="en-US" sz="1800" b="1" dirty="0"/>
          </a:p>
        </p:txBody>
      </p:sp>
      <p:pic>
        <p:nvPicPr>
          <p:cNvPr id="10242" name="Picture 2" descr="Requesting access to a server">
            <a:extLst>
              <a:ext uri="{FF2B5EF4-FFF2-40B4-BE49-F238E27FC236}">
                <a16:creationId xmlns:a16="http://schemas.microsoft.com/office/drawing/2014/main" id="{ED0697DB-B2A1-4EA2-A673-FA4947C81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947" y="2116300"/>
            <a:ext cx="9085677" cy="354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198114"/>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Bastion</a:t>
            </a:r>
          </a:p>
        </p:txBody>
      </p:sp>
    </p:spTree>
    <p:extLst>
      <p:ext uri="{BB962C8B-B14F-4D97-AF65-F5344CB8AC3E}">
        <p14:creationId xmlns:p14="http://schemas.microsoft.com/office/powerpoint/2010/main" val="162777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Bastion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Bastion is a service you deploy that lets you connect to a virtual machine using your browser and the Azure portal. The Azure Bastion service is a fully platform-managed PaaS service that you provision inside your virtual network. </a:t>
            </a:r>
          </a:p>
          <a:p>
            <a:pPr>
              <a:lnSpc>
                <a:spcPct val="100000"/>
              </a:lnSpc>
              <a:spcAft>
                <a:spcPts val="1000"/>
              </a:spcAft>
            </a:pPr>
            <a:r>
              <a:rPr lang="en-US" sz="1800" dirty="0"/>
              <a:t>It provides secure and seamless RDP/SSH connectivity to your virtual machines directly from the Azure portal over TLS. When you connect via Azure Bastion, your virtual machines do not need a public IP address, agent, or special client software.</a:t>
            </a:r>
          </a:p>
          <a:p>
            <a:pPr>
              <a:lnSpc>
                <a:spcPct val="100000"/>
              </a:lnSpc>
              <a:spcAft>
                <a:spcPts val="1000"/>
              </a:spcAft>
            </a:pPr>
            <a:endParaRPr lang="en-US" sz="1800" dirty="0"/>
          </a:p>
          <a:p>
            <a:pPr>
              <a:lnSpc>
                <a:spcPct val="100000"/>
              </a:lnSpc>
              <a:spcAft>
                <a:spcPts val="1000"/>
              </a:spcAft>
            </a:pPr>
            <a:r>
              <a:rPr lang="en-US" sz="1800" dirty="0"/>
              <a:t>Bastion provides secure RDP and SSH connectivity to all of the VMs in the virtual network in which it is provisioned. Using Azure Bastion protects your virtual machines from exposing RDP/SSH ports to the outside world, while still providing secure access using RDP/SSH.</a:t>
            </a:r>
            <a:endParaRPr lang="en-US" sz="1800" b="1" dirty="0"/>
          </a:p>
        </p:txBody>
      </p:sp>
    </p:spTree>
    <p:extLst>
      <p:ext uri="{BB962C8B-B14F-4D97-AF65-F5344CB8AC3E}">
        <p14:creationId xmlns:p14="http://schemas.microsoft.com/office/powerpoint/2010/main" val="771477459"/>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Bastion is deployed to a virtual network and supports virtual network peering. Specifically, Azure Bastion manages RDP/SSH connectivity to VMs created in the local or peered virtual networks.</a:t>
            </a:r>
          </a:p>
          <a:p>
            <a:pPr>
              <a:lnSpc>
                <a:spcPct val="100000"/>
              </a:lnSpc>
              <a:spcAft>
                <a:spcPts val="1000"/>
              </a:spcAft>
            </a:pPr>
            <a:endParaRPr lang="en-US" sz="1800" dirty="0"/>
          </a:p>
          <a:p>
            <a:pPr>
              <a:lnSpc>
                <a:spcPct val="100000"/>
              </a:lnSpc>
              <a:spcAft>
                <a:spcPts val="1000"/>
              </a:spcAft>
            </a:pPr>
            <a:endParaRPr lang="en-US" sz="1800" dirty="0"/>
          </a:p>
        </p:txBody>
      </p:sp>
      <p:pic>
        <p:nvPicPr>
          <p:cNvPr id="17410" name="Picture 2" descr="Diagram showing the Azure Bastion architecture.">
            <a:extLst>
              <a:ext uri="{FF2B5EF4-FFF2-40B4-BE49-F238E27FC236}">
                <a16:creationId xmlns:a16="http://schemas.microsoft.com/office/drawing/2014/main" id="{6246F1CF-37E6-4272-9208-29635C5F8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467" y="1911790"/>
            <a:ext cx="6546933" cy="4357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881220"/>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provides recommendations to further harden the NSG rules. 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For example, let's say the existing NSG rule is to allow traffic from 140.20.30.10/24 on port 22. Based on traffic analysis, adaptive network hardening might recommend narrowing the range to allow traffic from 140.23.30.10/29, and deny all other traffic to that port.</a:t>
            </a:r>
          </a:p>
          <a:p>
            <a:pPr>
              <a:lnSpc>
                <a:spcPct val="100000"/>
              </a:lnSpc>
              <a:spcAft>
                <a:spcPts val="1000"/>
              </a:spcAft>
            </a:pPr>
            <a:endParaRPr lang="en-US" sz="1800" b="1" dirty="0"/>
          </a:p>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endParaRPr lang="en-US" sz="1800" dirty="0"/>
          </a:p>
          <a:p>
            <a:pPr>
              <a:lnSpc>
                <a:spcPct val="100000"/>
              </a:lnSpc>
              <a:spcAft>
                <a:spcPts val="1000"/>
              </a:spcAft>
            </a:pPr>
            <a:r>
              <a:rPr lang="en-US" sz="1800" dirty="0"/>
              <a:t>Azure Security Center needs to collect data for more than 30 days on your resources in order to provide more granular recommendations as it analyzes the traffic to and from these resources. </a:t>
            </a:r>
          </a:p>
        </p:txBody>
      </p:sp>
    </p:spTree>
    <p:extLst>
      <p:ext uri="{BB962C8B-B14F-4D97-AF65-F5344CB8AC3E}">
        <p14:creationId xmlns:p14="http://schemas.microsoft.com/office/powerpoint/2010/main" val="36019473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341337" cy="502447"/>
          </a:xfrm>
        </p:spPr>
        <p:txBody>
          <a:bodyPr/>
          <a:lstStyle/>
          <a:p>
            <a:pPr>
              <a:lnSpc>
                <a:spcPct val="100000"/>
              </a:lnSpc>
              <a:spcAft>
                <a:spcPts val="1000"/>
              </a:spcAft>
            </a:pPr>
            <a:r>
              <a:rPr lang="en-US" sz="1800" dirty="0"/>
              <a:t>Built-in protection for your hybrid cloud workloads. Use Azure Defender, integrated with Azure Security Center, for Azure and hybrid cloud workload protection and security. </a:t>
            </a:r>
          </a:p>
          <a:p>
            <a:pPr>
              <a:lnSpc>
                <a:spcPct val="100000"/>
              </a:lnSpc>
              <a:spcAft>
                <a:spcPts val="1000"/>
              </a:spcAft>
            </a:pPr>
            <a:r>
              <a:rPr lang="en-US" sz="1800" dirty="0"/>
              <a:t>With extended detection and response (XDR) capabilities, stand up against threats like remote desktop protocol (RDP) brute-force attacks, and SQL injections. </a:t>
            </a:r>
          </a:p>
          <a:p>
            <a:pPr>
              <a:lnSpc>
                <a:spcPct val="100000"/>
              </a:lnSpc>
              <a:spcAft>
                <a:spcPts val="1000"/>
              </a:spcAft>
            </a:pPr>
            <a:r>
              <a:rPr lang="en-US" sz="1800" dirty="0"/>
              <a:t>Streamline security with AI and automation.</a:t>
            </a:r>
          </a:p>
          <a:p>
            <a:endParaRPr lang="en-US" sz="1800" b="1" dirty="0"/>
          </a:p>
        </p:txBody>
      </p:sp>
      <p:pic>
        <p:nvPicPr>
          <p:cNvPr id="6" name="Picture 5">
            <a:extLst>
              <a:ext uri="{FF2B5EF4-FFF2-40B4-BE49-F238E27FC236}">
                <a16:creationId xmlns:a16="http://schemas.microsoft.com/office/drawing/2014/main" id="{1E441667-AC9A-4F5F-BD35-76AA5EF9E499}"/>
              </a:ext>
            </a:extLst>
          </p:cNvPr>
          <p:cNvPicPr>
            <a:picLocks noChangeAspect="1"/>
          </p:cNvPicPr>
          <p:nvPr/>
        </p:nvPicPr>
        <p:blipFill>
          <a:blip r:embed="rId3"/>
          <a:stretch>
            <a:fillRect/>
          </a:stretch>
        </p:blipFill>
        <p:spPr>
          <a:xfrm>
            <a:off x="539723" y="3870909"/>
            <a:ext cx="3000375" cy="1895475"/>
          </a:xfrm>
          <a:prstGeom prst="rect">
            <a:avLst/>
          </a:prstGeom>
        </p:spPr>
      </p:pic>
      <p:pic>
        <p:nvPicPr>
          <p:cNvPr id="8" name="Picture 7">
            <a:extLst>
              <a:ext uri="{FF2B5EF4-FFF2-40B4-BE49-F238E27FC236}">
                <a16:creationId xmlns:a16="http://schemas.microsoft.com/office/drawing/2014/main" id="{EE97D711-2BD0-4BB2-A911-B189966CD7CE}"/>
              </a:ext>
            </a:extLst>
          </p:cNvPr>
          <p:cNvPicPr>
            <a:picLocks noChangeAspect="1"/>
          </p:cNvPicPr>
          <p:nvPr/>
        </p:nvPicPr>
        <p:blipFill>
          <a:blip r:embed="rId4"/>
          <a:stretch>
            <a:fillRect/>
          </a:stretch>
        </p:blipFill>
        <p:spPr>
          <a:xfrm>
            <a:off x="4017448" y="3758026"/>
            <a:ext cx="3057525" cy="1905000"/>
          </a:xfrm>
          <a:prstGeom prst="rect">
            <a:avLst/>
          </a:prstGeom>
        </p:spPr>
      </p:pic>
      <p:pic>
        <p:nvPicPr>
          <p:cNvPr id="10" name="Picture 9">
            <a:extLst>
              <a:ext uri="{FF2B5EF4-FFF2-40B4-BE49-F238E27FC236}">
                <a16:creationId xmlns:a16="http://schemas.microsoft.com/office/drawing/2014/main" id="{663DF488-3289-4D9B-9683-4579C5765F6F}"/>
              </a:ext>
            </a:extLst>
          </p:cNvPr>
          <p:cNvPicPr>
            <a:picLocks noChangeAspect="1"/>
          </p:cNvPicPr>
          <p:nvPr/>
        </p:nvPicPr>
        <p:blipFill>
          <a:blip r:embed="rId5"/>
          <a:stretch>
            <a:fillRect/>
          </a:stretch>
        </p:blipFill>
        <p:spPr>
          <a:xfrm>
            <a:off x="7827545" y="680786"/>
            <a:ext cx="2838450" cy="2247900"/>
          </a:xfrm>
          <a:prstGeom prst="rect">
            <a:avLst/>
          </a:prstGeom>
        </p:spPr>
      </p:pic>
      <p:pic>
        <p:nvPicPr>
          <p:cNvPr id="12" name="Picture 11">
            <a:extLst>
              <a:ext uri="{FF2B5EF4-FFF2-40B4-BE49-F238E27FC236}">
                <a16:creationId xmlns:a16="http://schemas.microsoft.com/office/drawing/2014/main" id="{E91CB2DC-EB66-4213-B9E2-CA000CF3FF59}"/>
              </a:ext>
            </a:extLst>
          </p:cNvPr>
          <p:cNvPicPr>
            <a:picLocks noChangeAspect="1"/>
          </p:cNvPicPr>
          <p:nvPr/>
        </p:nvPicPr>
        <p:blipFill>
          <a:blip r:embed="rId6"/>
          <a:stretch>
            <a:fillRect/>
          </a:stretch>
        </p:blipFill>
        <p:spPr>
          <a:xfrm>
            <a:off x="7727281" y="3758026"/>
            <a:ext cx="3162300" cy="2114550"/>
          </a:xfrm>
          <a:prstGeom prst="rect">
            <a:avLst/>
          </a:prstGeom>
        </p:spPr>
      </p:pic>
    </p:spTree>
    <p:extLst>
      <p:ext uri="{BB962C8B-B14F-4D97-AF65-F5344CB8AC3E}">
        <p14:creationId xmlns:p14="http://schemas.microsoft.com/office/powerpoint/2010/main" val="283858130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Security 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Applying network security groups (NSG) to filter traffic to and from resources, improves your network security posture. </a:t>
            </a:r>
          </a:p>
          <a:p>
            <a:pPr>
              <a:lnSpc>
                <a:spcPct val="100000"/>
              </a:lnSpc>
              <a:spcAft>
                <a:spcPts val="1000"/>
              </a:spcAft>
            </a:pPr>
            <a:r>
              <a:rPr lang="en-US" sz="1800" dirty="0"/>
              <a:t>However, there can still be some cases in which the actual traffic flowing through the NSG is a subset of the NSG rules defined. </a:t>
            </a:r>
          </a:p>
          <a:p>
            <a:pPr>
              <a:lnSpc>
                <a:spcPct val="100000"/>
              </a:lnSpc>
              <a:spcAft>
                <a:spcPts val="1000"/>
              </a:spcAft>
            </a:pPr>
            <a:r>
              <a:rPr lang="en-US" sz="1800" dirty="0"/>
              <a:t>In these cases, further improving the security posture can be achieved by hardening the NSG rules, based on the actual traffic patterns.</a:t>
            </a:r>
            <a:endParaRPr lang="en-US" sz="1800" b="1" dirty="0"/>
          </a:p>
        </p:txBody>
      </p:sp>
    </p:spTree>
    <p:extLst>
      <p:ext uri="{BB962C8B-B14F-4D97-AF65-F5344CB8AC3E}">
        <p14:creationId xmlns:p14="http://schemas.microsoft.com/office/powerpoint/2010/main" val="254075370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NCR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525069" cy="3611642"/>
          </a:xfrm>
        </p:spPr>
        <p:txBody>
          <a:bodyPr/>
          <a:lstStyle/>
          <a:p>
            <a:pPr>
              <a:lnSpc>
                <a:spcPct val="100000"/>
              </a:lnSpc>
              <a:spcAft>
                <a:spcPts val="1000"/>
              </a:spcAft>
            </a:pPr>
            <a:r>
              <a:rPr lang="en-US" sz="1800" dirty="0"/>
              <a:t>“The moment a solution is installed in the Azure environment, it becomes integrated with Azure Security Center and shows up in the centralized dashboard as an element for us to address in our security posture.” </a:t>
            </a:r>
          </a:p>
          <a:p>
            <a:pPr>
              <a:lnSpc>
                <a:spcPct val="100000"/>
              </a:lnSpc>
              <a:spcAft>
                <a:spcPts val="1000"/>
              </a:spcAft>
            </a:pPr>
            <a:endParaRPr lang="en-US" sz="1800" dirty="0"/>
          </a:p>
          <a:p>
            <a:pPr>
              <a:lnSpc>
                <a:spcPct val="100000"/>
              </a:lnSpc>
              <a:spcAft>
                <a:spcPts val="1000"/>
              </a:spcAft>
            </a:pPr>
            <a:r>
              <a:rPr lang="en-US" sz="1800" dirty="0"/>
              <a:t>To help secure storage, IT staff set up </a:t>
            </a:r>
            <a:r>
              <a:rPr lang="en-US" sz="1800" b="1" dirty="0"/>
              <a:t>Azure Defender for SQL</a:t>
            </a:r>
            <a:r>
              <a:rPr lang="en-US" sz="1800" dirty="0"/>
              <a:t>, which provides vulnerability assessments and advanced protection against threats like SQL injection attacks. NCR has a data lake, storage blobs, and containers in Azure that it uses across different solutions. It also has Azure SQL databases, some of which are backed by hyperscale storage technology to handle fluctuations in demand. </a:t>
            </a:r>
          </a:p>
          <a:p>
            <a:pPr>
              <a:lnSpc>
                <a:spcPct val="100000"/>
              </a:lnSpc>
              <a:spcAft>
                <a:spcPts val="1000"/>
              </a:spcAft>
            </a:pPr>
            <a:endParaRPr lang="en-US" sz="1800" dirty="0"/>
          </a:p>
          <a:p>
            <a:pPr>
              <a:lnSpc>
                <a:spcPct val="100000"/>
              </a:lnSpc>
              <a:spcAft>
                <a:spcPts val="1000"/>
              </a:spcAft>
            </a:pPr>
            <a:r>
              <a:rPr lang="en-US" sz="1800" dirty="0"/>
              <a:t>The biggest benefits of Azure Security Center are centralized security with visibility into entire deployments. And every time we bring a new solution into the cloud, we automate security. We don’t have to have teams writing or installing configuration management tools; we have a more agile approach to the cloud using an infrastructure-as-code methodology with Azure Resource Manager.</a:t>
            </a:r>
          </a:p>
        </p:txBody>
      </p:sp>
      <p:pic>
        <p:nvPicPr>
          <p:cNvPr id="5" name="Picture 4" descr="A picture containing text&#10;&#10;Description automatically generated">
            <a:extLst>
              <a:ext uri="{FF2B5EF4-FFF2-40B4-BE49-F238E27FC236}">
                <a16:creationId xmlns:a16="http://schemas.microsoft.com/office/drawing/2014/main" id="{299D4F50-CE31-4263-AC40-67498B6E3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457" y="868278"/>
            <a:ext cx="1858879" cy="1858879"/>
          </a:xfrm>
          <a:prstGeom prst="rect">
            <a:avLst/>
          </a:prstGeom>
        </p:spPr>
      </p:pic>
    </p:spTree>
    <p:extLst>
      <p:ext uri="{BB962C8B-B14F-4D97-AF65-F5344CB8AC3E}">
        <p14:creationId xmlns:p14="http://schemas.microsoft.com/office/powerpoint/2010/main" val="1020390319"/>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Centro Paula Souza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7767077" cy="3611642"/>
          </a:xfrm>
        </p:spPr>
        <p:txBody>
          <a:bodyPr/>
          <a:lstStyle/>
          <a:p>
            <a:pPr>
              <a:lnSpc>
                <a:spcPct val="100000"/>
              </a:lnSpc>
              <a:spcAft>
                <a:spcPts val="1000"/>
              </a:spcAft>
            </a:pPr>
            <a:r>
              <a:rPr lang="en-US" sz="1800" dirty="0"/>
              <a:t>We had a good visibility on the technical side about how a tool like Azure Security Center would help us, and how the implementation was quick, agile and transparent, without causing any problems in our structure. </a:t>
            </a:r>
          </a:p>
          <a:p>
            <a:pPr>
              <a:lnSpc>
                <a:spcPct val="100000"/>
              </a:lnSpc>
              <a:spcAft>
                <a:spcPts val="1000"/>
              </a:spcAft>
            </a:pPr>
            <a:endParaRPr lang="en-US" sz="1800" dirty="0"/>
          </a:p>
          <a:p>
            <a:pPr>
              <a:lnSpc>
                <a:spcPct val="100000"/>
              </a:lnSpc>
              <a:spcAft>
                <a:spcPts val="1000"/>
              </a:spcAft>
            </a:pPr>
            <a:r>
              <a:rPr lang="en-US" sz="1800" dirty="0"/>
              <a:t>From the user’s perspective it gave us visibility. We identified, for example, machines in the schools that were being used for bitcoin mining</a:t>
            </a:r>
          </a:p>
          <a:p>
            <a:pPr>
              <a:lnSpc>
                <a:spcPct val="100000"/>
              </a:lnSpc>
              <a:spcAft>
                <a:spcPts val="1000"/>
              </a:spcAft>
            </a:pPr>
            <a:endParaRPr lang="en-US" sz="1800" dirty="0"/>
          </a:p>
          <a:p>
            <a:pPr>
              <a:lnSpc>
                <a:spcPct val="100000"/>
              </a:lnSpc>
              <a:spcAft>
                <a:spcPts val="1000"/>
              </a:spcAft>
            </a:pPr>
            <a:r>
              <a:rPr lang="en-US" sz="1800" dirty="0"/>
              <a:t>On average CPS’s Azure Security Center captures more than 588 million security events per week, identifying between 15 to 30 really critical events, such as brute-force attacks.</a:t>
            </a:r>
          </a:p>
        </p:txBody>
      </p:sp>
      <p:pic>
        <p:nvPicPr>
          <p:cNvPr id="5" name="Picture 4" descr="Icon&#10;&#10;Description automatically generated">
            <a:extLst>
              <a:ext uri="{FF2B5EF4-FFF2-40B4-BE49-F238E27FC236}">
                <a16:creationId xmlns:a16="http://schemas.microsoft.com/office/drawing/2014/main" id="{0540657C-E746-4A0E-B6EB-25A38CF72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329" y="601594"/>
            <a:ext cx="2857500" cy="2028825"/>
          </a:xfrm>
          <a:prstGeom prst="rect">
            <a:avLst/>
          </a:prstGeom>
        </p:spPr>
      </p:pic>
    </p:spTree>
    <p:extLst>
      <p:ext uri="{BB962C8B-B14F-4D97-AF65-F5344CB8AC3E}">
        <p14:creationId xmlns:p14="http://schemas.microsoft.com/office/powerpoint/2010/main" val="2160971864"/>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Defender Onboarding Discussion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Answer Azure Defender </a:t>
            </a:r>
            <a:r>
              <a:rPr lang="en-US" b="1" dirty="0">
                <a:solidFill>
                  <a:srgbClr val="B4A0FF"/>
                </a:solidFill>
                <a:latin typeface="Segoe UI"/>
              </a:rPr>
              <a:t>Questions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6004815"/>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extLst>
              <p:ext uri="{D42A27DB-BD31-4B8C-83A1-F6EECF244321}">
                <p14:modId xmlns:p14="http://schemas.microsoft.com/office/powerpoint/2010/main" val="2517216526"/>
              </p:ext>
            </p:extLst>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Microsoft 365 Defender / Azure Defender for Endpoint</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Defender for </a:t>
                      </a:r>
                      <a:r>
                        <a:rPr lang="en-US" sz="1000" b="0" i="0" u="none" strike="noStrike" kern="1200" dirty="0" err="1">
                          <a:solidFill>
                            <a:schemeClr val="tx1"/>
                          </a:solidFill>
                          <a:effectLst/>
                          <a:latin typeface="+mn-lt"/>
                          <a:ea typeface="Calibri" panose="020F0502020204030204" pitchFamily="34" charset="0"/>
                          <a:cs typeface="Times New Roman" panose="02020603050405020304" pitchFamily="18" charset="0"/>
                        </a:rPr>
                        <a:t>EndPoint</a:t>
                      </a: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 Microsoft Antivirus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Azure Defender</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10:45-12:00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Defender Onboarding</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Defender Portal</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1:30-2:00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Azure Defender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Portal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298850" y="568479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175578150"/>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t>Lab 2: </a:t>
            </a:r>
            <a:r>
              <a:rPr lang="en-US" dirty="0">
                <a:solidFill>
                  <a:srgbClr val="737373"/>
                </a:solidFill>
              </a:rPr>
              <a:t>Azure Defender Solutions – Part 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Work with Azure Defender Solutions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9623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t>Lab 3: </a:t>
            </a:r>
            <a:r>
              <a:rPr lang="en-US" dirty="0">
                <a:solidFill>
                  <a:srgbClr val="737373"/>
                </a:solidFill>
              </a:rPr>
              <a:t>Azure Defender Solutions – Part 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Work with Azure Defender Solutions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41768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t>Lab 4: </a:t>
            </a:r>
            <a:r>
              <a:rPr lang="en-US" dirty="0">
                <a:solidFill>
                  <a:srgbClr val="737373"/>
                </a:solidFill>
              </a:rPr>
              <a:t>Security Portals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Understand difference between Microsoft Security Portals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10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0576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36487083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Hybrid cloud approach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26248" cy="502447"/>
          </a:xfrm>
        </p:spPr>
        <p:txBody>
          <a:bodyPr/>
          <a:lstStyle/>
          <a:p>
            <a:pPr>
              <a:lnSpc>
                <a:spcPct val="100000"/>
              </a:lnSpc>
              <a:spcAft>
                <a:spcPts val="1000"/>
              </a:spcAft>
            </a:pPr>
            <a:r>
              <a:rPr lang="en-US" sz="1800" dirty="0"/>
              <a:t>Manage security across all your server workloads running </a:t>
            </a:r>
            <a:br>
              <a:rPr lang="en-US" sz="1800" dirty="0"/>
            </a:br>
            <a:r>
              <a:rPr lang="en-US" sz="1800" dirty="0"/>
              <a:t>on premises, in Azure, and on other cloud platforms, in </a:t>
            </a:r>
            <a:br>
              <a:rPr lang="en-US" sz="1800" dirty="0"/>
            </a:br>
            <a:r>
              <a:rPr lang="en-US" sz="1800" dirty="0"/>
              <a:t>one console. </a:t>
            </a:r>
          </a:p>
          <a:p>
            <a:pPr>
              <a:lnSpc>
                <a:spcPct val="100000"/>
              </a:lnSpc>
              <a:spcAft>
                <a:spcPts val="1000"/>
              </a:spcAft>
            </a:pPr>
            <a:endParaRPr lang="en-US" sz="1800" dirty="0"/>
          </a:p>
          <a:p>
            <a:pPr>
              <a:lnSpc>
                <a:spcPct val="100000"/>
              </a:lnSpc>
              <a:spcAft>
                <a:spcPts val="1000"/>
              </a:spcAft>
            </a:pPr>
            <a:r>
              <a:rPr lang="en-US" sz="1800" dirty="0"/>
              <a:t>Use Azure Arc to extend coverage to workloads outside </a:t>
            </a:r>
            <a:br>
              <a:rPr lang="en-US" sz="1800" dirty="0"/>
            </a:br>
            <a:r>
              <a:rPr lang="en-US" sz="1800" dirty="0"/>
              <a:t>Azure, and Azure Security Center to gain instant insights </a:t>
            </a:r>
            <a:br>
              <a:rPr lang="en-US" sz="1800" dirty="0"/>
            </a:br>
            <a:r>
              <a:rPr lang="en-US" sz="1800" dirty="0"/>
              <a:t>about security issues affecting your hybrid workloads. </a:t>
            </a:r>
          </a:p>
          <a:p>
            <a:pPr>
              <a:lnSpc>
                <a:spcPct val="100000"/>
              </a:lnSpc>
              <a:spcAft>
                <a:spcPts val="1000"/>
              </a:spcAft>
            </a:pPr>
            <a:endParaRPr lang="en-US" sz="1800" dirty="0"/>
          </a:p>
          <a:p>
            <a:pPr>
              <a:lnSpc>
                <a:spcPct val="100000"/>
              </a:lnSpc>
              <a:spcAft>
                <a:spcPts val="1000"/>
              </a:spcAft>
            </a:pPr>
            <a:r>
              <a:rPr lang="en-US" sz="1800" dirty="0"/>
              <a:t>Protect your entire SQL estate with Azure Defender: </a:t>
            </a:r>
            <a:br>
              <a:rPr lang="en-US" sz="1800" dirty="0"/>
            </a:br>
            <a:r>
              <a:rPr lang="en-US" sz="1800" dirty="0"/>
              <a:t>hosted in Azure VMs, on premises or in other clouds. </a:t>
            </a:r>
          </a:p>
          <a:p>
            <a:pPr>
              <a:lnSpc>
                <a:spcPct val="100000"/>
              </a:lnSpc>
              <a:spcAft>
                <a:spcPts val="1000"/>
              </a:spcAft>
            </a:pPr>
            <a:endParaRPr lang="en-US" sz="1800" dirty="0"/>
          </a:p>
          <a:p>
            <a:pPr>
              <a:lnSpc>
                <a:spcPct val="100000"/>
              </a:lnSpc>
              <a:spcAft>
                <a:spcPts val="1000"/>
              </a:spcAft>
            </a:pPr>
            <a:r>
              <a:rPr lang="en-US" sz="1800" dirty="0"/>
              <a:t>Secure unmanaged IoT and OT/ICS devices with </a:t>
            </a:r>
            <a:br>
              <a:rPr lang="en-US" sz="1800" dirty="0"/>
            </a:br>
            <a:r>
              <a:rPr lang="en-US" sz="1800" dirty="0"/>
              <a:t>agentless monitoring deployed on-premises or in the cloud.</a:t>
            </a:r>
            <a:endParaRPr lang="en-US" sz="1800" b="1" dirty="0"/>
          </a:p>
        </p:txBody>
      </p:sp>
      <p:pic>
        <p:nvPicPr>
          <p:cNvPr id="4" name="Picture 3">
            <a:extLst>
              <a:ext uri="{FF2B5EF4-FFF2-40B4-BE49-F238E27FC236}">
                <a16:creationId xmlns:a16="http://schemas.microsoft.com/office/drawing/2014/main" id="{3F77CA05-B2F6-48D5-B33E-25FDDAC9B184}"/>
              </a:ext>
            </a:extLst>
          </p:cNvPr>
          <p:cNvPicPr>
            <a:picLocks noChangeAspect="1"/>
          </p:cNvPicPr>
          <p:nvPr/>
        </p:nvPicPr>
        <p:blipFill>
          <a:blip r:embed="rId3"/>
          <a:stretch>
            <a:fillRect/>
          </a:stretch>
        </p:blipFill>
        <p:spPr>
          <a:xfrm>
            <a:off x="6492541" y="1194974"/>
            <a:ext cx="4991602" cy="2759210"/>
          </a:xfrm>
          <a:prstGeom prst="rect">
            <a:avLst/>
          </a:prstGeom>
        </p:spPr>
      </p:pic>
    </p:spTree>
    <p:extLst>
      <p:ext uri="{BB962C8B-B14F-4D97-AF65-F5344CB8AC3E}">
        <p14:creationId xmlns:p14="http://schemas.microsoft.com/office/powerpoint/2010/main" val="3044964643"/>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19969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599908"/>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209562"/>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Attack Patterns and Analysis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Perform Attack Simulations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Restoring Systems – “When disaster strikes”</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191283475"/>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 – Turn it On</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13890356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5096510" cy="1086195"/>
          </a:xfrm>
        </p:spPr>
        <p:txBody>
          <a:bodyPr/>
          <a:lstStyle/>
          <a:p>
            <a:r>
              <a:rPr lang="en-US" dirty="0"/>
              <a:t>Azure Defender Solutions</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VM+SQL Vulnerability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File Integrity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Container Image Scanning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Application Control</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Network Hardening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JIT VM Access</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Network Map</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IoT Security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961" dirty="0">
                <a:solidFill>
                  <a:srgbClr val="1A1A1A"/>
                </a:solidFill>
              </a:rPr>
              <a:t>App Service, Storage, Key Vault, </a:t>
            </a:r>
            <a:r>
              <a:rPr lang="en-US" sz="1961" dirty="0" err="1">
                <a:solidFill>
                  <a:srgbClr val="1A1A1A"/>
                </a:solidFill>
              </a:rPr>
              <a:t>etc</a:t>
            </a: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 Costs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3"/>
            <a:ext cx="10829117" cy="5505503"/>
          </a:xfrm>
        </p:spPr>
        <p:txBody>
          <a:bodyPr/>
          <a:lstStyle/>
          <a:p>
            <a:pPr marL="285750" indent="-285750">
              <a:lnSpc>
                <a:spcPct val="100000"/>
              </a:lnSpc>
              <a:spcAft>
                <a:spcPts val="1000"/>
              </a:spcAft>
              <a:buFont typeface="Arial" panose="020B0604020202020204" pitchFamily="34" charset="0"/>
              <a:buChar char="•"/>
            </a:pPr>
            <a:r>
              <a:rPr lang="en-US" sz="1800" dirty="0"/>
              <a:t>Paid option that must be enabled.</a:t>
            </a:r>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1079834" y="1812370"/>
            <a:ext cx="9613265" cy="3439413"/>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What’s New, What’s Coming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239664" cy="502447"/>
          </a:xfrm>
        </p:spPr>
        <p:txBody>
          <a:bodyPr/>
          <a:lstStyle/>
          <a:p>
            <a:pPr>
              <a:lnSpc>
                <a:spcPct val="100000"/>
              </a:lnSpc>
              <a:spcAft>
                <a:spcPts val="1000"/>
              </a:spcAft>
            </a:pPr>
            <a:r>
              <a:rPr lang="en-US" sz="1800" dirty="0"/>
              <a:t>What’s new : </a:t>
            </a:r>
            <a:r>
              <a:rPr lang="en-US" sz="1800" dirty="0">
                <a:hlinkClick r:id="rId3"/>
              </a:rPr>
              <a:t>https://docs.microsoft.com/en-us/azure/security-center/release-notes</a:t>
            </a:r>
            <a:endParaRPr lang="en-US" sz="1800" dirty="0"/>
          </a:p>
          <a:p>
            <a:pPr>
              <a:lnSpc>
                <a:spcPct val="100000"/>
              </a:lnSpc>
              <a:spcAft>
                <a:spcPts val="1000"/>
              </a:spcAft>
            </a:pPr>
            <a:endParaRPr lang="en-US" sz="1800" b="1" dirty="0"/>
          </a:p>
          <a:p>
            <a:pPr>
              <a:lnSpc>
                <a:spcPct val="100000"/>
              </a:lnSpc>
              <a:spcAft>
                <a:spcPts val="1000"/>
              </a:spcAft>
            </a:pPr>
            <a:r>
              <a:rPr lang="en-US" sz="1800" dirty="0"/>
              <a:t>What’s Coming : </a:t>
            </a:r>
            <a:r>
              <a:rPr lang="en-US" sz="1800" dirty="0">
                <a:hlinkClick r:id="rId4"/>
              </a:rPr>
              <a:t>https://docs.microsoft.com/en-us/azure/security-center/upcoming-changes</a:t>
            </a:r>
            <a:endParaRPr lang="en-US" sz="1800" dirty="0"/>
          </a:p>
          <a:p>
            <a:pPr>
              <a:lnSpc>
                <a:spcPct val="100000"/>
              </a:lnSpc>
              <a:spcAft>
                <a:spcPts val="1000"/>
              </a:spcAft>
            </a:pPr>
            <a:endParaRPr lang="en-US" sz="1800" b="1" dirty="0"/>
          </a:p>
        </p:txBody>
      </p:sp>
      <p:pic>
        <p:nvPicPr>
          <p:cNvPr id="5" name="Picture 4" descr="Text&#10;&#10;Description automatically generated">
            <a:extLst>
              <a:ext uri="{FF2B5EF4-FFF2-40B4-BE49-F238E27FC236}">
                <a16:creationId xmlns:a16="http://schemas.microsoft.com/office/drawing/2014/main" id="{81B871CD-77CA-48AB-A0B1-C087349780B3}"/>
              </a:ext>
            </a:extLst>
          </p:cNvPr>
          <p:cNvPicPr>
            <a:picLocks noChangeAspect="1"/>
          </p:cNvPicPr>
          <p:nvPr/>
        </p:nvPicPr>
        <p:blipFill>
          <a:blip r:embed="rId5"/>
          <a:stretch>
            <a:fillRect/>
          </a:stretch>
        </p:blipFill>
        <p:spPr>
          <a:xfrm>
            <a:off x="5597733" y="1194974"/>
            <a:ext cx="5746561" cy="3736622"/>
          </a:xfrm>
          <a:prstGeom prst="rect">
            <a:avLst/>
          </a:prstGeom>
        </p:spPr>
      </p:pic>
    </p:spTree>
    <p:extLst>
      <p:ext uri="{BB962C8B-B14F-4D97-AF65-F5344CB8AC3E}">
        <p14:creationId xmlns:p14="http://schemas.microsoft.com/office/powerpoint/2010/main" val="12655298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Demo</a:t>
            </a:r>
          </a:p>
        </p:txBody>
      </p:sp>
    </p:spTree>
    <p:custDataLst>
      <p:tags r:id="rId1"/>
    </p:custDataLst>
    <p:extLst>
      <p:ext uri="{BB962C8B-B14F-4D97-AF65-F5344CB8AC3E}">
        <p14:creationId xmlns:p14="http://schemas.microsoft.com/office/powerpoint/2010/main" val="20075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389486876"/>
              </p:ext>
            </p:extLst>
          </p:nvPr>
        </p:nvGraphicFramePr>
        <p:xfrm>
          <a:off x="1355355" y="942913"/>
          <a:ext cx="4602673" cy="5306641"/>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1089344">
                  <a:extLst>
                    <a:ext uri="{9D8B030D-6E8A-4147-A177-3AD203B41FA5}">
                      <a16:colId xmlns:a16="http://schemas.microsoft.com/office/drawing/2014/main" val="2309314199"/>
                    </a:ext>
                  </a:extLst>
                </a:gridCol>
                <a:gridCol w="2192595">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cs typeface="Times New Roman" panose="02020603050405020304" pitchFamily="18" charset="0"/>
                        </a:rPr>
                        <a:t>Azure Defender</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8:30-8:50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8:50-9:00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vs Other Azure Products</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Part I</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Settings + Part 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2:00-2:30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Azure Defender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3:30-4:15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27009674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554707" y="241290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3433DDB8-FC2C-4211-8D12-E74809038A27}"/>
              </a:ext>
            </a:extLst>
          </p:cNvPr>
          <p:cNvGraphicFramePr>
            <a:graphicFrameLocks noGrp="1"/>
          </p:cNvGraphicFramePr>
          <p:nvPr>
            <p:extLst>
              <p:ext uri="{D42A27DB-BD31-4B8C-83A1-F6EECF244321}">
                <p14:modId xmlns:p14="http://schemas.microsoft.com/office/powerpoint/2010/main" val="2752161062"/>
              </p:ext>
            </p:extLst>
          </p:nvPr>
        </p:nvGraphicFramePr>
        <p:xfrm>
          <a:off x="4098555" y="835575"/>
          <a:ext cx="4602673" cy="5306641"/>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776979">
                  <a:extLst>
                    <a:ext uri="{9D8B030D-6E8A-4147-A177-3AD203B41FA5}">
                      <a16:colId xmlns:a16="http://schemas.microsoft.com/office/drawing/2014/main" val="2309314199"/>
                    </a:ext>
                  </a:extLst>
                </a:gridCol>
                <a:gridCol w="2504960">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Azure Defender</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vs Other Azure Products</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Part I</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Settings + Part 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2:30-3:00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Azure Defender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7407668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t>
            </a:r>
            <a:br>
              <a:rPr lang="en-US" sz="1800" dirty="0"/>
            </a:br>
            <a:r>
              <a:rPr lang="en-US" sz="1800" dirty="0"/>
              <a:t>a consistent multi-cloud and on-premises management platform. </a:t>
            </a:r>
            <a:br>
              <a:rPr lang="en-US" sz="1800" dirty="0"/>
            </a:br>
            <a:endParaRPr lang="en-US" sz="1800" dirty="0"/>
          </a:p>
          <a:p>
            <a:pPr>
              <a:lnSpc>
                <a:spcPct val="100000"/>
              </a:lnSpc>
              <a:spcAft>
                <a:spcPts val="1000"/>
              </a:spcAft>
            </a:pPr>
            <a:r>
              <a:rPr lang="en-US" sz="1800" dirty="0"/>
              <a:t>Azure Arc enables you to:</a:t>
            </a:r>
          </a:p>
          <a:p>
            <a:pPr>
              <a:lnSpc>
                <a:spcPct val="100000"/>
              </a:lnSpc>
              <a:spcAft>
                <a:spcPts val="1000"/>
              </a:spcAft>
            </a:pPr>
            <a:endParaRPr lang="en-US" sz="1800" dirty="0"/>
          </a:p>
          <a:p>
            <a:pPr>
              <a:lnSpc>
                <a:spcPct val="100000"/>
              </a:lnSpc>
              <a:spcAft>
                <a:spcPts val="1000"/>
              </a:spcAft>
            </a:pPr>
            <a:r>
              <a:rPr lang="en-US" sz="1800" dirty="0"/>
              <a:t>Manage your entire environment, with a single pane of glass, by </a:t>
            </a:r>
            <a:br>
              <a:rPr lang="en-US" sz="1800" dirty="0"/>
            </a:br>
            <a:r>
              <a:rPr lang="en-US" sz="1800" dirty="0"/>
              <a:t>projecting your existing non-Azure, on-premises, or other-cloud resources into Azure Resource Manager.</a:t>
            </a:r>
          </a:p>
          <a:p>
            <a:pPr>
              <a:lnSpc>
                <a:spcPct val="100000"/>
              </a:lnSpc>
              <a:spcAft>
                <a:spcPts val="1000"/>
              </a:spcAft>
            </a:pPr>
            <a:r>
              <a:rPr lang="en-US" sz="1800" dirty="0"/>
              <a:t>Manage virtual machines, Kubernetes clusters, and databases as if they are running in Azure.</a:t>
            </a:r>
          </a:p>
          <a:p>
            <a:pPr>
              <a:lnSpc>
                <a:spcPct val="100000"/>
              </a:lnSpc>
              <a:spcAft>
                <a:spcPts val="1000"/>
              </a:spcAft>
            </a:pPr>
            <a:r>
              <a:rPr lang="en-US" sz="1800" dirty="0"/>
              <a:t>Use familiar Azure services and management capabilities, regardless of where they live.</a:t>
            </a:r>
          </a:p>
          <a:p>
            <a:pPr>
              <a:lnSpc>
                <a:spcPct val="100000"/>
              </a:lnSpc>
              <a:spcAft>
                <a:spcPts val="1000"/>
              </a:spcAft>
            </a:pPr>
            <a:r>
              <a:rPr lang="en-US" sz="1800" dirty="0"/>
              <a:t>Continue using traditional </a:t>
            </a:r>
            <a:r>
              <a:rPr lang="en-US" sz="1800" dirty="0" err="1"/>
              <a:t>ITOps</a:t>
            </a:r>
            <a:r>
              <a:rPr lang="en-US" sz="1800" dirty="0"/>
              <a:t>, while introducing DevOps practices to support new cloud native patterns in your environment.</a:t>
            </a:r>
          </a:p>
          <a:p>
            <a:pPr>
              <a:lnSpc>
                <a:spcPct val="100000"/>
              </a:lnSpc>
              <a:spcAft>
                <a:spcPts val="1000"/>
              </a:spcAft>
            </a:pPr>
            <a:r>
              <a:rPr lang="en-US" sz="1800" dirty="0"/>
              <a:t>Configure Custom Locations as an abstraction layer on top of Azure Arc enabled Kubernetes cluster, cluster connect, and cluster extensions.</a:t>
            </a:r>
            <a:endParaRPr lang="en-US" sz="1800" b="1" dirty="0"/>
          </a:p>
        </p:txBody>
      </p:sp>
      <p:pic>
        <p:nvPicPr>
          <p:cNvPr id="6148" name="Picture 4" descr="Azure Arc – Azure Management | Microsoft Azure">
            <a:extLst>
              <a:ext uri="{FF2B5EF4-FFF2-40B4-BE49-F238E27FC236}">
                <a16:creationId xmlns:a16="http://schemas.microsoft.com/office/drawing/2014/main" id="{91E73033-FCAF-4242-8AB7-BFAB3354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17" y="980605"/>
            <a:ext cx="3728299" cy="195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6066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7A720-F33D-47B5-BE74-E400FAA1D099}"/>
              </a:ext>
            </a:extLst>
          </p:cNvPr>
          <p:cNvPicPr>
            <a:picLocks noChangeAspect="1"/>
          </p:cNvPicPr>
          <p:nvPr/>
        </p:nvPicPr>
        <p:blipFill>
          <a:blip r:embed="rId2"/>
          <a:stretch>
            <a:fillRect/>
          </a:stretch>
        </p:blipFill>
        <p:spPr>
          <a:xfrm>
            <a:off x="457200" y="153190"/>
            <a:ext cx="10972800" cy="6101841"/>
          </a:xfrm>
          <a:prstGeom prst="rect">
            <a:avLst/>
          </a:prstGeom>
        </p:spPr>
      </p:pic>
    </p:spTree>
    <p:extLst>
      <p:ext uri="{BB962C8B-B14F-4D97-AF65-F5344CB8AC3E}">
        <p14:creationId xmlns:p14="http://schemas.microsoft.com/office/powerpoint/2010/main" val="3513014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a:lnSpc>
                <a:spcPct val="100000"/>
              </a:lnSpc>
              <a:spcAft>
                <a:spcPts val="1000"/>
              </a:spcAft>
            </a:pPr>
            <a:r>
              <a:rPr lang="en-US" sz="1800" b="1" dirty="0"/>
              <a:t>Servers</a:t>
            </a:r>
            <a:r>
              <a:rPr lang="en-US" sz="1800" dirty="0"/>
              <a:t> - both physical and virtual machines running Windows or Linux.</a:t>
            </a:r>
          </a:p>
          <a:p>
            <a:pPr>
              <a:lnSpc>
                <a:spcPct val="100000"/>
              </a:lnSpc>
              <a:spcAft>
                <a:spcPts val="1000"/>
              </a:spcAft>
            </a:pPr>
            <a:r>
              <a:rPr lang="en-US" sz="1800" b="1" dirty="0"/>
              <a:t>Kubernetes clusters </a:t>
            </a:r>
            <a:r>
              <a:rPr lang="en-US" sz="1800" dirty="0"/>
              <a:t>- supporting multiple Kubernetes distributions.</a:t>
            </a:r>
          </a:p>
          <a:p>
            <a:pPr>
              <a:lnSpc>
                <a:spcPct val="100000"/>
              </a:lnSpc>
              <a:spcAft>
                <a:spcPts val="1000"/>
              </a:spcAft>
            </a:pPr>
            <a:r>
              <a:rPr lang="en-US" sz="1800" b="1" dirty="0"/>
              <a:t>Azure data services </a:t>
            </a:r>
            <a:r>
              <a:rPr lang="en-US" sz="1800" dirty="0"/>
              <a:t>- Azure SQL Managed Instance and PostgreSQL Hyperscale services.</a:t>
            </a:r>
          </a:p>
          <a:p>
            <a:pPr>
              <a:lnSpc>
                <a:spcPct val="100000"/>
              </a:lnSpc>
              <a:spcAft>
                <a:spcPts val="1000"/>
              </a:spcAft>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26269-F5DB-4202-8786-88968C4F529D}"/>
              </a:ext>
            </a:extLst>
          </p:cNvPr>
          <p:cNvPicPr>
            <a:picLocks noChangeAspect="1"/>
          </p:cNvPicPr>
          <p:nvPr/>
        </p:nvPicPr>
        <p:blipFill>
          <a:blip r:embed="rId2"/>
          <a:stretch>
            <a:fillRect/>
          </a:stretch>
        </p:blipFill>
        <p:spPr>
          <a:xfrm>
            <a:off x="548640" y="170391"/>
            <a:ext cx="11094720" cy="6071538"/>
          </a:xfrm>
          <a:prstGeom prst="rect">
            <a:avLst/>
          </a:prstGeom>
        </p:spPr>
      </p:pic>
    </p:spTree>
    <p:extLst>
      <p:ext uri="{BB962C8B-B14F-4D97-AF65-F5344CB8AC3E}">
        <p14:creationId xmlns:p14="http://schemas.microsoft.com/office/powerpoint/2010/main" val="605083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4" name="Picture 3">
            <a:extLst>
              <a:ext uri="{FF2B5EF4-FFF2-40B4-BE49-F238E27FC236}">
                <a16:creationId xmlns:a16="http://schemas.microsoft.com/office/drawing/2014/main" id="{FCE0A94C-79F1-45EF-9901-3D7FD1022E98}"/>
              </a:ext>
            </a:extLst>
          </p:cNvPr>
          <p:cNvPicPr>
            <a:picLocks noChangeAspect="1"/>
          </p:cNvPicPr>
          <p:nvPr/>
        </p:nvPicPr>
        <p:blipFill>
          <a:blip r:embed="rId3"/>
          <a:stretch>
            <a:fillRect/>
          </a:stretch>
        </p:blipFill>
        <p:spPr>
          <a:xfrm>
            <a:off x="2999874" y="2130592"/>
            <a:ext cx="5410200" cy="4076700"/>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Purview</a:t>
            </a:r>
          </a:p>
        </p:txBody>
      </p:sp>
    </p:spTree>
    <p:extLst>
      <p:ext uri="{BB962C8B-B14F-4D97-AF65-F5344CB8AC3E}">
        <p14:creationId xmlns:p14="http://schemas.microsoft.com/office/powerpoint/2010/main" val="5581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Purview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Purview is a unified data governance service that helps you manage and govern your on-premises, multi-cloud, and software-as-a-service (SaaS) data. </a:t>
            </a:r>
          </a:p>
          <a:p>
            <a:pPr>
              <a:lnSpc>
                <a:spcPct val="100000"/>
              </a:lnSpc>
              <a:spcAft>
                <a:spcPts val="1000"/>
              </a:spcAft>
            </a:pPr>
            <a:r>
              <a:rPr lang="en-US" sz="1800" dirty="0"/>
              <a:t>Easily create a holistic, up-to-date map of your data landscape with automated data discovery, sensitive data classification, and end-to-end data lineage. </a:t>
            </a:r>
          </a:p>
          <a:p>
            <a:pPr>
              <a:lnSpc>
                <a:spcPct val="100000"/>
              </a:lnSpc>
              <a:spcAft>
                <a:spcPts val="1000"/>
              </a:spcAft>
            </a:pPr>
            <a:r>
              <a:rPr lang="en-US" sz="1800" dirty="0"/>
              <a:t>Empower data consumers to find valuable, trustworthy data.</a:t>
            </a:r>
          </a:p>
          <a:p>
            <a:pPr>
              <a:lnSpc>
                <a:spcPct val="100000"/>
              </a:lnSpc>
              <a:spcAft>
                <a:spcPts val="1000"/>
              </a:spcAft>
            </a:pPr>
            <a:endParaRPr lang="en-US" sz="1800" dirty="0"/>
          </a:p>
          <a:p>
            <a:pPr>
              <a:lnSpc>
                <a:spcPct val="100000"/>
              </a:lnSpc>
              <a:spcAft>
                <a:spcPts val="1000"/>
              </a:spcAft>
            </a:pPr>
            <a:r>
              <a:rPr lang="en-US" sz="1800" dirty="0"/>
              <a:t>Purview Data Map is a cloud native PaaS service that captures metadata about enterprise data present in analytics and operation systems on-premises and cloud.</a:t>
            </a:r>
          </a:p>
          <a:p>
            <a:pPr>
              <a:lnSpc>
                <a:spcPct val="100000"/>
              </a:lnSpc>
              <a:spcAft>
                <a:spcPts val="1000"/>
              </a:spcAft>
            </a:pPr>
            <a:endParaRPr lang="en-US" sz="1800" dirty="0"/>
          </a:p>
          <a:p>
            <a:pPr>
              <a:lnSpc>
                <a:spcPct val="100000"/>
              </a:lnSpc>
              <a:spcAft>
                <a:spcPts val="1000"/>
              </a:spcAft>
            </a:pPr>
            <a:r>
              <a:rPr lang="en-US" sz="1800" dirty="0"/>
              <a:t>Data sources supported: </a:t>
            </a:r>
          </a:p>
          <a:p>
            <a:pPr>
              <a:lnSpc>
                <a:spcPct val="100000"/>
              </a:lnSpc>
              <a:spcAft>
                <a:spcPts val="1000"/>
              </a:spcAft>
            </a:pPr>
            <a:r>
              <a:rPr lang="en-US" sz="1800" dirty="0"/>
              <a:t>    </a:t>
            </a:r>
            <a:r>
              <a:rPr lang="en-US" sz="1800" dirty="0" err="1"/>
              <a:t>BlobStorage</a:t>
            </a:r>
            <a:r>
              <a:rPr lang="en-US" sz="1800" dirty="0"/>
              <a:t>, </a:t>
            </a:r>
            <a:r>
              <a:rPr lang="en-US" sz="1800" dirty="0" err="1"/>
              <a:t>AzureSQLMI</a:t>
            </a:r>
            <a:r>
              <a:rPr lang="en-US" sz="1800" dirty="0"/>
              <a:t>, </a:t>
            </a:r>
            <a:r>
              <a:rPr lang="en-US" sz="1800" dirty="0" err="1"/>
              <a:t>AzureSQLDB</a:t>
            </a:r>
            <a:r>
              <a:rPr lang="en-US" sz="1800" dirty="0"/>
              <a:t>, ADLSGen2, ADLSGen1, Synapse</a:t>
            </a:r>
          </a:p>
        </p:txBody>
      </p:sp>
    </p:spTree>
    <p:extLst>
      <p:ext uri="{BB962C8B-B14F-4D97-AF65-F5344CB8AC3E}">
        <p14:creationId xmlns:p14="http://schemas.microsoft.com/office/powerpoint/2010/main" val="20081883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Policy</a:t>
            </a:r>
          </a:p>
        </p:txBody>
      </p:sp>
    </p:spTree>
    <p:extLst>
      <p:ext uri="{BB962C8B-B14F-4D97-AF65-F5344CB8AC3E}">
        <p14:creationId xmlns:p14="http://schemas.microsoft.com/office/powerpoint/2010/main" val="14133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Policy helps to enforce organizational standards and to assess compliance at-scale. Through its compliance dashboard, it provides an aggregated view to evaluate the overall state of the environment, with the ability to drill down to the per-resource, per-policy granularity. It also helps to bring your resources to compliance through bulk remediation for existing resources and automatic remediation for new resources.</a:t>
            </a:r>
          </a:p>
          <a:p>
            <a:pPr>
              <a:lnSpc>
                <a:spcPct val="100000"/>
              </a:lnSpc>
              <a:spcAft>
                <a:spcPts val="1000"/>
              </a:spcAft>
            </a:pPr>
            <a:endParaRPr lang="en-US" sz="1800" dirty="0"/>
          </a:p>
          <a:p>
            <a:pPr>
              <a:lnSpc>
                <a:spcPct val="100000"/>
              </a:lnSpc>
              <a:spcAft>
                <a:spcPts val="1000"/>
              </a:spcAft>
            </a:pPr>
            <a:r>
              <a:rPr lang="en-US" sz="1800" dirty="0"/>
              <a:t>Common use cases for Azure Policy include implementing governance for resource consistency, regulatory compliance, security, cost, and management.</a:t>
            </a:r>
            <a:endParaRPr lang="en-US" sz="1800" b="1" dirty="0"/>
          </a:p>
        </p:txBody>
      </p:sp>
      <p:pic>
        <p:nvPicPr>
          <p:cNvPr id="1026" name="Picture 2" descr="Azure Policy Cloud and Compliance Management | Microsoft Azure">
            <a:extLst>
              <a:ext uri="{FF2B5EF4-FFF2-40B4-BE49-F238E27FC236}">
                <a16:creationId xmlns:a16="http://schemas.microsoft.com/office/drawing/2014/main" id="{0390E62F-AA47-4753-9A64-AC20B15B2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309" y="3982202"/>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136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Policy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policy definitions are available.</a:t>
            </a:r>
          </a:p>
          <a:p>
            <a:endParaRPr lang="en-US" sz="1800" dirty="0"/>
          </a:p>
          <a:p>
            <a:r>
              <a:rPr lang="en-US" sz="1800" dirty="0"/>
              <a:t>You can import policies from GitHub.</a:t>
            </a:r>
          </a:p>
          <a:p>
            <a:endParaRPr lang="en-US" sz="1800" dirty="0"/>
          </a:p>
          <a:p>
            <a:r>
              <a:rPr lang="en-US" sz="1800" dirty="0"/>
              <a:t>Policy definitions have a specific JSON format.</a:t>
            </a:r>
          </a:p>
          <a:p>
            <a:endParaRPr lang="en-US" sz="1800" dirty="0"/>
          </a:p>
          <a:p>
            <a:r>
              <a:rPr lang="en-US" sz="1800" dirty="0"/>
              <a:t>You can create custom policy definitions.</a:t>
            </a:r>
          </a:p>
        </p:txBody>
      </p:sp>
      <p:pic>
        <p:nvPicPr>
          <p:cNvPr id="5" name="Picture 6" descr="Screenshot of the Policy definition page. the import sample policy definition from GitHub link is highlighted.  ">
            <a:extLst>
              <a:ext uri="{FF2B5EF4-FFF2-40B4-BE49-F238E27FC236}">
                <a16:creationId xmlns:a16="http://schemas.microsoft.com/office/drawing/2014/main" id="{11748FB8-5EC1-43B7-BE2B-D0818D3C51E3}"/>
              </a:ext>
            </a:extLst>
          </p:cNvPr>
          <p:cNvPicPr>
            <a:picLocks noChangeAspect="1"/>
          </p:cNvPicPr>
          <p:nvPr/>
        </p:nvPicPr>
        <p:blipFill>
          <a:blip r:embed="rId3"/>
          <a:stretch>
            <a:fillRect/>
          </a:stretch>
        </p:blipFill>
        <p:spPr>
          <a:xfrm>
            <a:off x="6478882" y="648836"/>
            <a:ext cx="3211755" cy="529563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61546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Initiative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An initiative definition is a collection of policy definitions that are tailored toward achieving a singular overarching goal. Initiative definitions simplify managing and assigning policy definitions. They simplify by grouping a set of policies as one single item.</a:t>
            </a:r>
          </a:p>
          <a:p>
            <a:r>
              <a:rPr lang="en-US" sz="1800" dirty="0"/>
              <a:t> For example, you could create an initiative titled Enable Monitoring in Azure Security Center, with a goal to monitor all the available security recommendations in your Azure Security Center.</a:t>
            </a:r>
          </a:p>
          <a:p>
            <a:endParaRPr lang="en-US" sz="1800" dirty="0"/>
          </a:p>
          <a:p>
            <a:endParaRPr lang="en-US" sz="1800" dirty="0"/>
          </a:p>
        </p:txBody>
      </p:sp>
      <p:pic>
        <p:nvPicPr>
          <p:cNvPr id="6" name="Picture 5" descr="Several policy definitions are grouped into an initiative and assigned to resources.">
            <a:extLst>
              <a:ext uri="{FF2B5EF4-FFF2-40B4-BE49-F238E27FC236}">
                <a16:creationId xmlns:a16="http://schemas.microsoft.com/office/drawing/2014/main" id="{317928D1-58B1-4176-87FC-FD65E4DD5CA6}"/>
              </a:ext>
            </a:extLst>
          </p:cNvPr>
          <p:cNvPicPr>
            <a:picLocks noChangeAspect="1"/>
          </p:cNvPicPr>
          <p:nvPr/>
        </p:nvPicPr>
        <p:blipFill>
          <a:blip r:embed="rId3"/>
          <a:stretch>
            <a:fillRect/>
          </a:stretch>
        </p:blipFill>
        <p:spPr>
          <a:xfrm>
            <a:off x="1640482" y="3231277"/>
            <a:ext cx="8291445" cy="2498792"/>
          </a:xfrm>
          <a:prstGeom prst="rect">
            <a:avLst/>
          </a:prstGeom>
        </p:spPr>
      </p:pic>
    </p:spTree>
    <p:extLst>
      <p:ext uri="{BB962C8B-B14F-4D97-AF65-F5344CB8AC3E}">
        <p14:creationId xmlns:p14="http://schemas.microsoft.com/office/powerpoint/2010/main" val="140140002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of the control plane protections in Azure Defender utilize Azure Policy for evaluated resources or applying compliance standards.  Azure Security Center Policies are stored in the </a:t>
            </a:r>
            <a:r>
              <a:rPr lang="en-US" sz="1800" b="1" dirty="0"/>
              <a:t>ASC Default</a:t>
            </a:r>
            <a:r>
              <a:rPr lang="en-US" sz="1800" dirty="0"/>
              <a:t> policy.</a:t>
            </a:r>
          </a:p>
        </p:txBody>
      </p:sp>
      <p:pic>
        <p:nvPicPr>
          <p:cNvPr id="5" name="Picture 2" descr="Screenshot of the Compliance blade. The East Region policy is selected. There are choices for non-compliant initiatives, non-compliant policies, and non-compliant resources.">
            <a:extLst>
              <a:ext uri="{FF2B5EF4-FFF2-40B4-BE49-F238E27FC236}">
                <a16:creationId xmlns:a16="http://schemas.microsoft.com/office/drawing/2014/main" id="{00EF9C50-8007-4849-9879-6706F8DC1950}"/>
              </a:ext>
            </a:extLst>
          </p:cNvPr>
          <p:cNvPicPr>
            <a:picLocks noChangeAspect="1"/>
          </p:cNvPicPr>
          <p:nvPr/>
        </p:nvPicPr>
        <p:blipFill>
          <a:blip r:embed="rId3"/>
          <a:stretch>
            <a:fillRect/>
          </a:stretch>
        </p:blipFill>
        <p:spPr>
          <a:xfrm>
            <a:off x="960212" y="2283059"/>
            <a:ext cx="9946414" cy="27335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836489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Blueprints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Azure Blueprints is a declarative way to orchestrate the deployment of such artifacts as policy</a:t>
            </a:r>
          </a:p>
          <a:p>
            <a:r>
              <a:rPr lang="en-US" sz="1800" dirty="0"/>
              <a:t>Role assignments</a:t>
            </a:r>
            <a:br>
              <a:rPr lang="en-US" sz="1800" dirty="0"/>
            </a:br>
            <a:r>
              <a:rPr lang="en-US" sz="1800" dirty="0"/>
              <a:t>Policy assignments</a:t>
            </a:r>
            <a:br>
              <a:rPr lang="en-US" sz="1800" dirty="0"/>
            </a:br>
            <a:r>
              <a:rPr lang="en-US" sz="1800" dirty="0"/>
              <a:t>ARM templates</a:t>
            </a:r>
          </a:p>
          <a:p>
            <a:r>
              <a:rPr lang="en-US" sz="1800" dirty="0"/>
              <a:t>Resource groups</a:t>
            </a:r>
          </a:p>
          <a:p>
            <a:r>
              <a:rPr lang="en-US" sz="1800" dirty="0"/>
              <a:t>How is this different from </a:t>
            </a:r>
            <a:br>
              <a:rPr lang="en-US" sz="1800" dirty="0"/>
            </a:br>
            <a:r>
              <a:rPr lang="en-US" sz="1800" dirty="0"/>
              <a:t>ARM templates?</a:t>
            </a:r>
          </a:p>
          <a:p>
            <a:r>
              <a:rPr lang="en-US" sz="1800" dirty="0"/>
              <a:t>How is this different from </a:t>
            </a:r>
            <a:br>
              <a:rPr lang="en-US" sz="1800" dirty="0"/>
            </a:br>
            <a:r>
              <a:rPr lang="en-US" sz="1800" dirty="0"/>
              <a:t>Azure policy?</a:t>
            </a:r>
          </a:p>
          <a:p>
            <a:endParaRPr lang="en-US" sz="1800" dirty="0"/>
          </a:p>
        </p:txBody>
      </p:sp>
      <p:pic>
        <p:nvPicPr>
          <p:cNvPr id="5" name="Picture 4">
            <a:extLst>
              <a:ext uri="{FF2B5EF4-FFF2-40B4-BE49-F238E27FC236}">
                <a16:creationId xmlns:a16="http://schemas.microsoft.com/office/drawing/2014/main" id="{AF75FD2F-2A78-40FB-A8A6-4A2C1861D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267" y="1631131"/>
            <a:ext cx="5998200" cy="4246725"/>
          </a:xfrm>
          <a:prstGeom prst="rect">
            <a:avLst/>
          </a:prstGeom>
        </p:spPr>
      </p:pic>
    </p:spTree>
    <p:extLst>
      <p:ext uri="{BB962C8B-B14F-4D97-AF65-F5344CB8AC3E}">
        <p14:creationId xmlns:p14="http://schemas.microsoft.com/office/powerpoint/2010/main" val="1030795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8841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Recommendations</a:t>
            </a:r>
          </a:p>
        </p:txBody>
      </p:sp>
    </p:spTree>
    <p:extLst>
      <p:ext uri="{BB962C8B-B14F-4D97-AF65-F5344CB8AC3E}">
        <p14:creationId xmlns:p14="http://schemas.microsoft.com/office/powerpoint/2010/main" val="322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of the previously discussed Azure Defender solutions will evaluate either the control or data plane of Azure or non-Azure resources and generate security recommendations based on that particular resource best practices.</a:t>
            </a:r>
          </a:p>
          <a:p>
            <a:pPr>
              <a:lnSpc>
                <a:spcPct val="100000"/>
              </a:lnSpc>
              <a:spcAft>
                <a:spcPts val="1000"/>
              </a:spcAft>
            </a:pPr>
            <a:endParaRPr lang="en-US" sz="1800" dirty="0"/>
          </a:p>
          <a:p>
            <a:pPr>
              <a:lnSpc>
                <a:spcPct val="100000"/>
              </a:lnSpc>
              <a:spcAft>
                <a:spcPts val="1000"/>
              </a:spcAft>
            </a:pPr>
            <a:r>
              <a:rPr lang="en-US" sz="1800" dirty="0"/>
              <a:t>Recommendations give you suggestions on how to better secure your resources. You implement a recommendation by following the remediation steps provided in the recommendation.</a:t>
            </a:r>
          </a:p>
          <a:p>
            <a:pPr>
              <a:lnSpc>
                <a:spcPct val="100000"/>
              </a:lnSpc>
              <a:spcAft>
                <a:spcPts val="1000"/>
              </a:spcAft>
            </a:pPr>
            <a:endParaRPr lang="en-US" sz="1800" b="1" dirty="0"/>
          </a:p>
          <a:p>
            <a:pPr>
              <a:lnSpc>
                <a:spcPct val="100000"/>
              </a:lnSpc>
              <a:spcAft>
                <a:spcPts val="1000"/>
              </a:spcAft>
            </a:pPr>
            <a:r>
              <a:rPr lang="en-US" sz="1800" dirty="0"/>
              <a:t>Recommendations can have automation remediation tasks or require manual</a:t>
            </a:r>
            <a:br>
              <a:rPr lang="en-US" sz="1800" dirty="0"/>
            </a:br>
            <a:r>
              <a:rPr lang="en-US" sz="1800" dirty="0"/>
              <a:t> intervention, however the </a:t>
            </a:r>
            <a:r>
              <a:rPr lang="en-US" sz="1800" b="1" dirty="0"/>
              <a:t>Fix</a:t>
            </a:r>
            <a:r>
              <a:rPr lang="en-US" sz="1800" dirty="0"/>
              <a:t> feature is only available for specific recommendations.</a:t>
            </a:r>
          </a:p>
        </p:txBody>
      </p:sp>
      <p:pic>
        <p:nvPicPr>
          <p:cNvPr id="4" name="Picture 3" descr="Graphical user interface, application&#10;&#10;Description automatically generated">
            <a:extLst>
              <a:ext uri="{FF2B5EF4-FFF2-40B4-BE49-F238E27FC236}">
                <a16:creationId xmlns:a16="http://schemas.microsoft.com/office/drawing/2014/main" id="{D3083E9E-2360-4ECA-B498-C1457936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984" y="3711742"/>
            <a:ext cx="1600000" cy="2171429"/>
          </a:xfrm>
          <a:prstGeom prst="rect">
            <a:avLst/>
          </a:prstGeom>
        </p:spPr>
      </p:pic>
      <p:pic>
        <p:nvPicPr>
          <p:cNvPr id="6" name="Picture 5">
            <a:extLst>
              <a:ext uri="{FF2B5EF4-FFF2-40B4-BE49-F238E27FC236}">
                <a16:creationId xmlns:a16="http://schemas.microsoft.com/office/drawing/2014/main" id="{3D534348-27C7-44EE-9B6B-16A5B69D34BE}"/>
              </a:ext>
            </a:extLst>
          </p:cNvPr>
          <p:cNvPicPr>
            <a:picLocks noChangeAspect="1"/>
          </p:cNvPicPr>
          <p:nvPr/>
        </p:nvPicPr>
        <p:blipFill>
          <a:blip r:embed="rId4"/>
          <a:stretch>
            <a:fillRect/>
          </a:stretch>
        </p:blipFill>
        <p:spPr>
          <a:xfrm>
            <a:off x="521368" y="4563728"/>
            <a:ext cx="8610600" cy="1628775"/>
          </a:xfrm>
          <a:prstGeom prst="rect">
            <a:avLst/>
          </a:prstGeom>
        </p:spPr>
      </p:pic>
    </p:spTree>
    <p:extLst>
      <p:ext uri="{BB962C8B-B14F-4D97-AF65-F5344CB8AC3E}">
        <p14:creationId xmlns:p14="http://schemas.microsoft.com/office/powerpoint/2010/main" val="37538466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a:t>Disabling </a:t>
            </a:r>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1045685" cy="502447"/>
          </a:xfrm>
        </p:spPr>
        <p:txBody>
          <a:bodyPr/>
          <a:lstStyle/>
          <a:p>
            <a:pPr>
              <a:lnSpc>
                <a:spcPct val="100000"/>
              </a:lnSpc>
              <a:spcAft>
                <a:spcPts val="1000"/>
              </a:spcAft>
            </a:pPr>
            <a:r>
              <a:rPr lang="en-US" sz="1800" dirty="0"/>
              <a:t>Occasionally, a resource will be listed that you feel shouldn't be included. Or a recommendation will show in a scope where you feel it doesn't belong. </a:t>
            </a:r>
          </a:p>
          <a:p>
            <a:pPr>
              <a:lnSpc>
                <a:spcPct val="100000"/>
              </a:lnSpc>
              <a:spcAft>
                <a:spcPts val="1000"/>
              </a:spcAft>
            </a:pPr>
            <a:r>
              <a:rPr lang="en-US" sz="1800" dirty="0"/>
              <a:t>Example: The resource might have been remediated by a process not tracked by Security Center. The recommendation might be inappropriate for a specific subscription. Or perhaps your organization has simply decided to accept the risks related to the specific resource or recommendation.</a:t>
            </a:r>
          </a:p>
          <a:p>
            <a:pPr>
              <a:lnSpc>
                <a:spcPct val="100000"/>
              </a:lnSpc>
              <a:spcAft>
                <a:spcPts val="1000"/>
              </a:spcAft>
            </a:pPr>
            <a:endParaRPr lang="en-US" sz="1800" dirty="0"/>
          </a:p>
          <a:p>
            <a:pPr>
              <a:lnSpc>
                <a:spcPct val="100000"/>
              </a:lnSpc>
              <a:spcAft>
                <a:spcPts val="1000"/>
              </a:spcAft>
            </a:pPr>
            <a:r>
              <a:rPr lang="en-US" sz="1800" b="1" dirty="0"/>
              <a:t>Exempt a resource</a:t>
            </a:r>
            <a:r>
              <a:rPr lang="en-US" sz="1800" dirty="0"/>
              <a:t> to ensure it isn't listed with the unhealthy resources in the future, and doesn't impact your secure score. The resource will be listed as not applicable and the reason will be shown as "exempted" with the specific justification you select.</a:t>
            </a:r>
          </a:p>
          <a:p>
            <a:pPr>
              <a:lnSpc>
                <a:spcPct val="100000"/>
              </a:lnSpc>
              <a:spcAft>
                <a:spcPts val="1000"/>
              </a:spcAft>
            </a:pPr>
            <a:r>
              <a:rPr lang="en-US" sz="1800" b="1" dirty="0"/>
              <a:t>Exempt a subscription or management group</a:t>
            </a:r>
            <a:r>
              <a:rPr lang="en-US" sz="1800" dirty="0"/>
              <a:t> to ensure that the recommendation doesn't impact your secure score and won't be shown for the subscription or management group in the future. This relates to existing resources and any you create in the future. The recommendation will be marked with the specific justification you select for the scope that you selected.</a:t>
            </a:r>
          </a:p>
          <a:p>
            <a:pPr>
              <a:lnSpc>
                <a:spcPct val="100000"/>
              </a:lnSpc>
              <a:spcAft>
                <a:spcPts val="1000"/>
              </a:spcAft>
            </a:pPr>
            <a:endParaRPr lang="en-US" sz="1800" dirty="0"/>
          </a:p>
          <a:p>
            <a:pPr>
              <a:lnSpc>
                <a:spcPct val="100000"/>
              </a:lnSpc>
              <a:spcAft>
                <a:spcPts val="1000"/>
              </a:spcAft>
            </a:pPr>
            <a:r>
              <a:rPr lang="en-US" sz="1800" dirty="0"/>
              <a:t>Recommendations that are generated from any custom initiatives assigned to your subscriptions cannot be exempted</a:t>
            </a:r>
          </a:p>
          <a:p>
            <a:pPr>
              <a:lnSpc>
                <a:spcPct val="100000"/>
              </a:lnSpc>
              <a:spcAft>
                <a:spcPts val="1000"/>
              </a:spcAft>
            </a:pPr>
            <a:endParaRPr lang="en-US" sz="1800" dirty="0"/>
          </a:p>
        </p:txBody>
      </p:sp>
    </p:spTree>
    <p:extLst>
      <p:ext uri="{BB962C8B-B14F-4D97-AF65-F5344CB8AC3E}">
        <p14:creationId xmlns:p14="http://schemas.microsoft.com/office/powerpoint/2010/main" val="15124893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365 Defender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365 Defender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unified pre- and post-breach enterprise defense suite. It natively coordinates detection, prevention, investigation, and response across endpoints, identities, email, and applications to provide integrated protection against sophisticated attacks.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combines the capabilities of the following into a single solution:</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Microsoft Defender for Endpoint (formerly Azure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Active Directory Identity Protection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Cloud App Security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 July 6</a:t>
            </a:r>
            <a:r>
              <a:rPr lang="en-US" sz="1800" baseline="30000" dirty="0">
                <a:latin typeface="Segoe UI" panose="020B0502040204020203" pitchFamily="34" charset="0"/>
                <a:cs typeface="Segoe UI" panose="020B0502040204020203" pitchFamily="34" charset="0"/>
              </a:rPr>
              <a:t>th</a:t>
            </a:r>
            <a:r>
              <a:rPr lang="en-US" sz="1800" dirty="0">
                <a:latin typeface="Segoe UI" panose="020B0502040204020203" pitchFamily="34" charset="0"/>
                <a:cs typeface="Segoe UI" panose="020B0502040204020203" pitchFamily="34" charset="0"/>
              </a:rPr>
              <a:t> 2021 :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hlinkClick r:id="rId3"/>
              </a:rPr>
              <a:t>https://securitycenter.microsoft.com/reports</a:t>
            </a:r>
            <a:r>
              <a:rPr lang="en-US" sz="1800" dirty="0">
                <a:latin typeface="Segoe UI" panose="020B0502040204020203" pitchFamily="34" charset="0"/>
                <a:cs typeface="Segoe UI" panose="020B0502040204020203" pitchFamily="34" charset="0"/>
              </a:rPr>
              <a:t> =&gt; </a:t>
            </a:r>
            <a:r>
              <a:rPr lang="en-US" sz="1800" dirty="0">
                <a:latin typeface="Segoe UI" panose="020B0502040204020203" pitchFamily="34" charset="0"/>
                <a:cs typeface="Segoe UI" panose="020B0502040204020203" pitchFamily="34" charset="0"/>
                <a:hlinkClick r:id="rId4"/>
              </a:rPr>
              <a:t>https://security.microsoft.com</a:t>
            </a: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2" descr="Microsoft Defender - Wikipedia">
            <a:extLst>
              <a:ext uri="{FF2B5EF4-FFF2-40B4-BE49-F238E27FC236}">
                <a16:creationId xmlns:a16="http://schemas.microsoft.com/office/drawing/2014/main" id="{DA182EB7-5F33-4C1A-AF66-A4A14AB69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7459" y="2875507"/>
            <a:ext cx="1540627" cy="1540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2730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Portal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(https://security.microsoft.com) combines protection, detection, investigation, and response to email, collaboration, identity, and device threats, in a central portal.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the security content that you use in the Office 365 Security and Compliance Center (protection.office.com) and the Azure Defender security center (securitycenter.microsoft.com) can now be found in the Microsoft 365 Defender.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emphasizes unity, clarity, and common goals as it merges Azure Defender for Office 365 and Azure Defender for Endpoint. The merge was based on the priorities listed below, and made without sacrificing the capabilities that each security suite brought to the combination of:</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building blocks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terminology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entities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Feature parity with other workloads</a:t>
            </a:r>
          </a:p>
        </p:txBody>
      </p:sp>
      <p:pic>
        <p:nvPicPr>
          <p:cNvPr id="4" name="Picture 3">
            <a:extLst>
              <a:ext uri="{FF2B5EF4-FFF2-40B4-BE49-F238E27FC236}">
                <a16:creationId xmlns:a16="http://schemas.microsoft.com/office/drawing/2014/main" id="{7EE94680-99AE-4756-BDC2-0ADFE2251ED9}"/>
              </a:ext>
            </a:extLst>
          </p:cNvPr>
          <p:cNvPicPr>
            <a:picLocks noChangeAspect="1"/>
          </p:cNvPicPr>
          <p:nvPr/>
        </p:nvPicPr>
        <p:blipFill>
          <a:blip r:embed="rId3"/>
          <a:stretch>
            <a:fillRect/>
          </a:stretch>
        </p:blipFill>
        <p:spPr>
          <a:xfrm>
            <a:off x="5823284" y="4250155"/>
            <a:ext cx="3505200" cy="1714500"/>
          </a:xfrm>
          <a:prstGeom prst="rect">
            <a:avLst/>
          </a:prstGeom>
        </p:spPr>
      </p:pic>
    </p:spTree>
    <p:extLst>
      <p:ext uri="{BB962C8B-B14F-4D97-AF65-F5344CB8AC3E}">
        <p14:creationId xmlns:p14="http://schemas.microsoft.com/office/powerpoint/2010/main" val="67247142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Top Scoring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980605"/>
            <a:ext cx="6383449" cy="286527"/>
          </a:xfrm>
        </p:spPr>
        <p:txBody>
          <a:bodyPr/>
          <a:lstStyle/>
          <a:p>
            <a:pPr lvl="0" defTabSz="797968">
              <a:spcBef>
                <a:spcPct val="0"/>
              </a:spcBef>
              <a:spcAft>
                <a:spcPts val="800"/>
              </a:spcAft>
              <a:defRPr/>
            </a:pPr>
            <a:r>
              <a:rPr lang="en-US" sz="1400" dirty="0">
                <a:solidFill>
                  <a:srgbClr val="171717"/>
                </a:solidFill>
                <a:latin typeface="Segoe UI" panose="020B0502040204020203" pitchFamily="34" charset="0"/>
              </a:rPr>
              <a:t>C</a:t>
            </a:r>
            <a:r>
              <a:rPr lang="en-US" sz="1400" b="0" i="0" dirty="0">
                <a:solidFill>
                  <a:srgbClr val="171717"/>
                </a:solidFill>
                <a:effectLst/>
                <a:latin typeface="Segoe UI" panose="020B0502040204020203" pitchFamily="34" charset="0"/>
              </a:rPr>
              <a:t>onsistently achieve high scores in independent tests.</a:t>
            </a:r>
          </a:p>
          <a:p>
            <a:pPr lvl="0" defTabSz="797968">
              <a:spcBef>
                <a:spcPct val="0"/>
              </a:spcBef>
              <a:spcAft>
                <a:spcPts val="800"/>
              </a:spcAft>
              <a:defRPr/>
            </a:pPr>
            <a:endParaRPr lang="en-US" sz="1400" dirty="0">
              <a:solidFill>
                <a:srgbClr val="171717"/>
              </a:solidFill>
              <a:latin typeface="Segoe UI" panose="020B0502040204020203" pitchFamily="34" charset="0"/>
            </a:endParaRPr>
          </a:p>
          <a:p>
            <a:pPr lvl="0" defTabSz="797968">
              <a:spcBef>
                <a:spcPct val="0"/>
              </a:spcBef>
              <a:spcAft>
                <a:spcPts val="800"/>
              </a:spcAft>
              <a:defRPr/>
            </a:pPr>
            <a:r>
              <a:rPr lang="en-US" sz="1400" b="0" i="0" dirty="0">
                <a:solidFill>
                  <a:srgbClr val="171717"/>
                </a:solidFill>
                <a:effectLst/>
                <a:latin typeface="Segoe UI" panose="020B0502040204020203" pitchFamily="34" charset="0"/>
              </a:rPr>
              <a:t>MITRE ATT&amp;CK</a:t>
            </a:r>
          </a:p>
          <a:p>
            <a:pPr lvl="0" defTabSz="797968">
              <a:spcBef>
                <a:spcPct val="0"/>
              </a:spcBef>
              <a:spcAft>
                <a:spcPts val="800"/>
              </a:spcAft>
              <a:defRPr/>
            </a:pPr>
            <a:r>
              <a:rPr lang="en-US" sz="1400" dirty="0">
                <a:solidFill>
                  <a:srgbClr val="171717"/>
                </a:solidFill>
                <a:latin typeface="Segoe UI" panose="020B0502040204020203" pitchFamily="34" charset="0"/>
              </a:rPr>
              <a:t>	</a:t>
            </a:r>
            <a:r>
              <a:rPr lang="en-US" sz="1400" b="0" i="0" dirty="0">
                <a:solidFill>
                  <a:srgbClr val="171717"/>
                </a:solidFill>
                <a:effectLst/>
                <a:latin typeface="Segoe UI" panose="020B0502040204020203" pitchFamily="34" charset="0"/>
              </a:rPr>
              <a:t>Microsoft 365 Defender provided nearly 100 percent coverage across the attack chain stages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Delivered leading out-of-box visibility into attacker activities, dramatically reducing manual work for SOCs vs. vendor solutions that relied on specific configuration changes.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Delivered automated real-time alerts without the need for configuration changes or custom detections; Microsoft is one of only three vendors who did not make configuration changes or rely on delayed detections.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Flagged more than 80 distinct alerts, and used built-in automation to correlate these alerts into only two incidents that mirrored the two MITRE ATT&amp;CK simulations, improving SOC analyst efficiency and reducing attacker dwell time and ability to persist.</a:t>
            </a:r>
            <a:endParaRPr lang="en-US" sz="1400" dirty="0">
              <a:solidFill>
                <a:srgbClr val="171717"/>
              </a:solidFill>
              <a:latin typeface="Segoe UI" panose="020B0502040204020203" pitchFamily="34" charset="0"/>
            </a:endParaRPr>
          </a:p>
          <a:p>
            <a:pPr lvl="0" defTabSz="797968">
              <a:spcBef>
                <a:spcPct val="0"/>
              </a:spcBef>
              <a:spcAft>
                <a:spcPts val="800"/>
              </a:spcAft>
              <a:defRPr/>
            </a:pPr>
            <a:r>
              <a:rPr lang="en-US" sz="1400" b="0" i="0" dirty="0">
                <a:solidFill>
                  <a:srgbClr val="171717"/>
                </a:solidFill>
                <a:effectLst/>
                <a:latin typeface="Segoe UI" panose="020B0502040204020203" pitchFamily="34" charset="0"/>
              </a:rPr>
              <a:t>	Identified seven distinct steps during the attack in which our protection features, which were disabled during testing, would have automatically intervened to stop the attack.</a:t>
            </a: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42FD8D8C-56B4-47AE-A987-C5AB08D1A697}"/>
              </a:ext>
            </a:extLst>
          </p:cNvPr>
          <p:cNvPicPr>
            <a:picLocks noChangeAspect="1"/>
          </p:cNvPicPr>
          <p:nvPr/>
        </p:nvPicPr>
        <p:blipFill>
          <a:blip r:embed="rId3"/>
          <a:stretch>
            <a:fillRect/>
          </a:stretch>
        </p:blipFill>
        <p:spPr>
          <a:xfrm>
            <a:off x="7078763" y="1053882"/>
            <a:ext cx="4287504" cy="1979837"/>
          </a:xfrm>
          <a:prstGeom prst="rect">
            <a:avLst/>
          </a:prstGeom>
        </p:spPr>
      </p:pic>
      <p:sp>
        <p:nvSpPr>
          <p:cNvPr id="6" name="Text Placeholder 3">
            <a:extLst>
              <a:ext uri="{FF2B5EF4-FFF2-40B4-BE49-F238E27FC236}">
                <a16:creationId xmlns:a16="http://schemas.microsoft.com/office/drawing/2014/main" id="{ED95C448-89CD-4036-BF20-3D57C3A6B97C}"/>
              </a:ext>
            </a:extLst>
          </p:cNvPr>
          <p:cNvSpPr txBox="1">
            <a:spLocks/>
          </p:cNvSpPr>
          <p:nvPr/>
        </p:nvSpPr>
        <p:spPr>
          <a:xfrm>
            <a:off x="7298461" y="3589325"/>
            <a:ext cx="6383449" cy="286527"/>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797968">
              <a:spcBef>
                <a:spcPct val="0"/>
              </a:spcBef>
              <a:spcAft>
                <a:spcPts val="800"/>
              </a:spcAft>
              <a:defRPr/>
            </a:pPr>
            <a:r>
              <a:rPr lang="en-US" sz="1400" dirty="0">
                <a:solidFill>
                  <a:srgbClr val="171717"/>
                </a:solidFill>
                <a:latin typeface="Segoe UI" panose="020B0502040204020203" pitchFamily="34" charset="0"/>
              </a:rPr>
              <a:t>AV-TEST - Protection score of 6.0/6.0</a:t>
            </a:r>
          </a:p>
          <a:p>
            <a:pPr defTabSz="797968">
              <a:spcBef>
                <a:spcPct val="0"/>
              </a:spcBef>
              <a:spcAft>
                <a:spcPts val="800"/>
              </a:spcAft>
              <a:defRPr/>
            </a:pPr>
            <a:r>
              <a:rPr lang="en-US" sz="1400" dirty="0">
                <a:solidFill>
                  <a:srgbClr val="171717"/>
                </a:solidFill>
                <a:latin typeface="Segoe UI" panose="020B0502040204020203" pitchFamily="34" charset="0"/>
              </a:rPr>
              <a:t>AV-Comparatives - 	Protection rating of 99.8%</a:t>
            </a:r>
          </a:p>
          <a:p>
            <a:pPr defTabSz="797968">
              <a:spcBef>
                <a:spcPct val="0"/>
              </a:spcBef>
              <a:spcAft>
                <a:spcPts val="800"/>
              </a:spcAft>
              <a:defRPr/>
            </a:pPr>
            <a:r>
              <a:rPr lang="en-US" sz="1400" dirty="0">
                <a:solidFill>
                  <a:srgbClr val="171717"/>
                </a:solidFill>
                <a:latin typeface="Segoe UI" panose="020B0502040204020203" pitchFamily="34" charset="0"/>
              </a:rPr>
              <a:t>SE Labs - AAA award</a:t>
            </a:r>
          </a:p>
          <a:p>
            <a:pPr defTabSz="797968">
              <a:spcBef>
                <a:spcPct val="0"/>
              </a:spcBef>
              <a:spcAft>
                <a:spcPts val="800"/>
              </a:spcAft>
              <a:defRPr/>
            </a:pPr>
            <a:endParaRPr lang="en-US" sz="1400" dirty="0">
              <a:solidFill>
                <a:srgbClr val="171717"/>
              </a:solidFill>
              <a:latin typeface="Segoe UI" panose="020B0502040204020203" pitchFamily="34" charset="0"/>
            </a:endParaRPr>
          </a:p>
          <a:p>
            <a:pPr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338965333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Forrester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dirty="0">
                <a:solidFill>
                  <a:srgbClr val="171717"/>
                </a:solidFill>
                <a:latin typeface="Segoe UI" panose="020B0502040204020203" pitchFamily="34" charset="0"/>
              </a:rPr>
              <a:t>Azure Defender recognized as a </a:t>
            </a:r>
            <a:br>
              <a:rPr lang="en-US" sz="1400" dirty="0">
                <a:solidFill>
                  <a:srgbClr val="171717"/>
                </a:solidFill>
                <a:latin typeface="Segoe UI" panose="020B0502040204020203" pitchFamily="34" charset="0"/>
              </a:rPr>
            </a:br>
            <a:r>
              <a:rPr lang="en-US" sz="1400" dirty="0">
                <a:solidFill>
                  <a:srgbClr val="171717"/>
                </a:solidFill>
                <a:latin typeface="Segoe UI" panose="020B0502040204020203" pitchFamily="34" charset="0"/>
              </a:rPr>
              <a:t>Leader in Enterprise Detection and Response</a:t>
            </a: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1026" name="Picture 2" descr="Foorester Wave edr report 2020 - top companies">
            <a:extLst>
              <a:ext uri="{FF2B5EF4-FFF2-40B4-BE49-F238E27FC236}">
                <a16:creationId xmlns:a16="http://schemas.microsoft.com/office/drawing/2014/main" id="{B7F41E13-CE9B-467F-A266-0382E3C7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134" y="662238"/>
            <a:ext cx="5600700" cy="6038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6C896D-98D0-4B3A-9DD9-4DC078A4A883}"/>
              </a:ext>
            </a:extLst>
          </p:cNvPr>
          <p:cNvPicPr>
            <a:picLocks noChangeAspect="1"/>
          </p:cNvPicPr>
          <p:nvPr/>
        </p:nvPicPr>
        <p:blipFill>
          <a:blip r:embed="rId4"/>
          <a:stretch>
            <a:fillRect/>
          </a:stretch>
        </p:blipFill>
        <p:spPr>
          <a:xfrm>
            <a:off x="1192363" y="2025154"/>
            <a:ext cx="3911801" cy="3791145"/>
          </a:xfrm>
          <a:prstGeom prst="rect">
            <a:avLst/>
          </a:prstGeom>
        </p:spPr>
      </p:pic>
    </p:spTree>
    <p:extLst>
      <p:ext uri="{BB962C8B-B14F-4D97-AF65-F5344CB8AC3E}">
        <p14:creationId xmlns:p14="http://schemas.microsoft.com/office/powerpoint/2010/main" val="243225896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Gartner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282559" cy="4517827"/>
          </a:xfrm>
        </p:spPr>
        <p:txBody>
          <a:bodyPr/>
          <a:lstStyle/>
          <a:p>
            <a:pPr lvl="0" defTabSz="797968">
              <a:spcBef>
                <a:spcPct val="0"/>
              </a:spcBef>
              <a:spcAft>
                <a:spcPts val="800"/>
              </a:spcAft>
              <a:defRPr/>
            </a:pPr>
            <a:r>
              <a:rPr lang="en-US" sz="1800" dirty="0">
                <a:ln w="3175">
                  <a:noFill/>
                </a:ln>
                <a:cs typeface="Segoe UI Semibold"/>
              </a:rPr>
              <a:t>Azure Defender recognized as a </a:t>
            </a:r>
            <a:br>
              <a:rPr lang="en-US" sz="1800" dirty="0">
                <a:ln w="3175">
                  <a:noFill/>
                </a:ln>
                <a:cs typeface="Segoe UI Semibold"/>
              </a:rPr>
            </a:br>
            <a:r>
              <a:rPr lang="en-US" sz="1800" dirty="0">
                <a:ln w="3175">
                  <a:noFill/>
                </a:ln>
                <a:cs typeface="Segoe UI Semibold"/>
              </a:rPr>
              <a:t>Leader &amp; Visionary in Enterprise Detection and Response</a:t>
            </a: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r>
              <a:rPr lang="en-US" sz="1800" dirty="0">
                <a:ln w="3175">
                  <a:noFill/>
                </a:ln>
                <a:cs typeface="Segoe UI Semibold"/>
              </a:rPr>
              <a:t>Azure Defender for Endpoint (MDE) provides an integrated and comprehensive set of EPP, EDR and threat hunting capabilities from a single cloud-hosted console and data lake.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native protection and prevention provided by Defender Antivirus in Windows OS is widely used and popular with customers, and is also leveraged by other vendors in this Magic Quadrant.</a:t>
            </a:r>
          </a:p>
        </p:txBody>
      </p:sp>
      <p:pic>
        <p:nvPicPr>
          <p:cNvPr id="2050" name="Picture 2" descr="Gartner Report">
            <a:extLst>
              <a:ext uri="{FF2B5EF4-FFF2-40B4-BE49-F238E27FC236}">
                <a16:creationId xmlns:a16="http://schemas.microsoft.com/office/drawing/2014/main" id="{964413D7-DD38-4F6E-868A-DAB3A52BD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974430"/>
            <a:ext cx="4365959" cy="484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72353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859195" cy="758022"/>
          </a:xfrm>
        </p:spPr>
        <p:txBody>
          <a:bodyPr/>
          <a:lstStyle/>
          <a:p>
            <a:r>
              <a:rPr lang="en-US" dirty="0"/>
              <a:t>Microsoft Defender + Azure Defender + Azure Sentinel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combination of Azure Defender Endpoint protection, plus Azure Defender control plane protection combined with Azure Sentinel hunting abilities provide for a single pane of glass that is a very powerful solution for customers.</a:t>
            </a:r>
          </a:p>
          <a:p>
            <a:pPr>
              <a:lnSpc>
                <a:spcPct val="100000"/>
              </a:lnSpc>
              <a:spcAft>
                <a:spcPts val="1000"/>
              </a:spcAft>
            </a:pPr>
            <a:endParaRPr lang="en-US" sz="1800" dirty="0"/>
          </a:p>
          <a:p>
            <a:pPr>
              <a:lnSpc>
                <a:spcPct val="100000"/>
              </a:lnSpc>
              <a:spcAft>
                <a:spcPts val="1000"/>
              </a:spcAft>
            </a:pPr>
            <a:r>
              <a:rPr lang="en-US" sz="1800" dirty="0"/>
              <a:t>Customer’s will ask you how to protect not just their Azure Portal, but also the devices that run inside them and how it all works with on-premises devices.</a:t>
            </a:r>
          </a:p>
          <a:p>
            <a:pPr>
              <a:lnSpc>
                <a:spcPct val="100000"/>
              </a:lnSpc>
              <a:spcAft>
                <a:spcPts val="1000"/>
              </a:spcAft>
            </a:pPr>
            <a:endParaRPr lang="en-US" sz="1800" dirty="0"/>
          </a:p>
          <a:p>
            <a:pPr>
              <a:lnSpc>
                <a:spcPct val="100000"/>
              </a:lnSpc>
              <a:spcAft>
                <a:spcPts val="1000"/>
              </a:spcAft>
            </a:pPr>
            <a:r>
              <a:rPr lang="en-US" sz="1800" dirty="0"/>
              <a:t>Attackers don’t care where the device is running, an integrated hybrid network will still allow for lateral movement from on-premises to Azure and vice versa.</a:t>
            </a:r>
          </a:p>
          <a:p>
            <a:pPr>
              <a:lnSpc>
                <a:spcPct val="100000"/>
              </a:lnSpc>
              <a:spcAft>
                <a:spcPts val="1000"/>
              </a:spcAft>
            </a:pPr>
            <a:endParaRPr lang="en-US" sz="1800" dirty="0"/>
          </a:p>
        </p:txBody>
      </p:sp>
      <p:pic>
        <p:nvPicPr>
          <p:cNvPr id="1030" name="Picture 6" descr="Azure Sentinel – Cloud-native SIEM Solution | Microsoft Azure">
            <a:extLst>
              <a:ext uri="{FF2B5EF4-FFF2-40B4-BE49-F238E27FC236}">
                <a16:creationId xmlns:a16="http://schemas.microsoft.com/office/drawing/2014/main" id="{7028CFCC-BF9F-4FA9-B6B0-C68305D89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6148" y="4519188"/>
            <a:ext cx="2711114" cy="14233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Defender - Wikipedia">
            <a:extLst>
              <a:ext uri="{FF2B5EF4-FFF2-40B4-BE49-F238E27FC236}">
                <a16:creationId xmlns:a16="http://schemas.microsoft.com/office/drawing/2014/main" id="{7C8B138C-182E-4712-97FE-8725A0579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7370" y="4481722"/>
            <a:ext cx="1540627" cy="1540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ricing—Azure Defender | Microsoft Azure">
            <a:extLst>
              <a:ext uri="{FF2B5EF4-FFF2-40B4-BE49-F238E27FC236}">
                <a16:creationId xmlns:a16="http://schemas.microsoft.com/office/drawing/2014/main" id="{ACCCA7A9-520F-42A3-8775-BACB43D176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5328" y="4577833"/>
            <a:ext cx="2711115" cy="1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941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portal for managing best practice security recommendations and alerts mainly focused on the Azure “control” plane, although a few protections cover data plane components.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Major Components include: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Secure Score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Regulatory compliance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Azure Defender</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Firewall Manager</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854493-CE99-4A18-95C2-C7A12CB1DAEF}"/>
              </a:ext>
            </a:extLst>
          </p:cNvPr>
          <p:cNvPicPr>
            <a:picLocks noChangeAspect="1"/>
          </p:cNvPicPr>
          <p:nvPr/>
        </p:nvPicPr>
        <p:blipFill>
          <a:blip r:embed="rId3"/>
          <a:stretch>
            <a:fillRect/>
          </a:stretch>
        </p:blipFill>
        <p:spPr>
          <a:xfrm>
            <a:off x="9442268" y="876619"/>
            <a:ext cx="1866667" cy="5104762"/>
          </a:xfrm>
          <a:prstGeom prst="rect">
            <a:avLst/>
          </a:prstGeom>
        </p:spPr>
      </p:pic>
    </p:spTree>
    <p:extLst>
      <p:ext uri="{BB962C8B-B14F-4D97-AF65-F5344CB8AC3E}">
        <p14:creationId xmlns:p14="http://schemas.microsoft.com/office/powerpoint/2010/main" val="297918365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669447" cy="758022"/>
          </a:xfrm>
        </p:spPr>
        <p:txBody>
          <a:bodyPr/>
          <a:lstStyle/>
          <a:p>
            <a:r>
              <a:rPr lang="en-US" dirty="0"/>
              <a:t>How They Work Together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utilizes Log Analytics for log data collection and analysis. The backing Log Analytics instance is not surfaced in a client’s Azure subscription/tenant</a:t>
            </a:r>
          </a:p>
          <a:p>
            <a:pPr>
              <a:lnSpc>
                <a:spcPct val="100000"/>
              </a:lnSpc>
              <a:spcAft>
                <a:spcPts val="1000"/>
              </a:spcAft>
            </a:pPr>
            <a:endParaRPr lang="en-US" sz="1800" dirty="0"/>
          </a:p>
          <a:p>
            <a:pPr>
              <a:lnSpc>
                <a:spcPct val="100000"/>
              </a:lnSpc>
              <a:spcAft>
                <a:spcPts val="1000"/>
              </a:spcAft>
            </a:pPr>
            <a:r>
              <a:rPr lang="en-US" sz="1800" dirty="0"/>
              <a:t>Azure Defender utilizes Log Analytics for log data collection and analysis, this instance is surfaced in Azure Portal.</a:t>
            </a:r>
          </a:p>
          <a:p>
            <a:pPr>
              <a:lnSpc>
                <a:spcPct val="100000"/>
              </a:lnSpc>
              <a:spcAft>
                <a:spcPts val="1000"/>
              </a:spcAft>
            </a:pPr>
            <a:endParaRPr lang="en-US" sz="1800" dirty="0"/>
          </a:p>
          <a:p>
            <a:pPr>
              <a:lnSpc>
                <a:spcPct val="100000"/>
              </a:lnSpc>
              <a:spcAft>
                <a:spcPts val="1000"/>
              </a:spcAft>
            </a:pPr>
            <a:r>
              <a:rPr lang="en-US" sz="1800" dirty="0"/>
              <a:t>Both use the same Log Analytics agent (Microsoft Monitoring Agent) for logging. Agent can be configured to send logs to more than one Log Analytics workspace and can run on-premises or across clouds.</a:t>
            </a:r>
          </a:p>
          <a:p>
            <a:pPr>
              <a:lnSpc>
                <a:spcPct val="100000"/>
              </a:lnSpc>
              <a:spcAft>
                <a:spcPts val="1000"/>
              </a:spcAft>
            </a:pPr>
            <a:endParaRPr lang="en-US" sz="1800" dirty="0"/>
          </a:p>
          <a:p>
            <a:pPr>
              <a:lnSpc>
                <a:spcPct val="100000"/>
              </a:lnSpc>
              <a:spcAft>
                <a:spcPts val="1000"/>
              </a:spcAft>
            </a:pPr>
            <a:r>
              <a:rPr lang="en-US" sz="1800" dirty="0"/>
              <a:t>Microsoft Defender for Endpoint can be installed in a customer’s Azure Compute as well as on-premises compute infrastructure.  The combination provides a high effective solution for protecting Azure resources.</a:t>
            </a:r>
          </a:p>
          <a:p>
            <a:pPr>
              <a:lnSpc>
                <a:spcPct val="100000"/>
              </a:lnSpc>
              <a:spcAft>
                <a:spcPts val="1000"/>
              </a:spcAft>
            </a:pPr>
            <a:endParaRPr lang="en-US" sz="1800" dirty="0"/>
          </a:p>
          <a:p>
            <a:pPr>
              <a:lnSpc>
                <a:spcPct val="100000"/>
              </a:lnSpc>
              <a:spcAft>
                <a:spcPts val="1000"/>
              </a:spcAft>
            </a:pPr>
            <a:r>
              <a:rPr lang="en-US" sz="1800" b="1" dirty="0"/>
              <a:t>Explore the Art of the Possible!</a:t>
            </a:r>
          </a:p>
          <a:p>
            <a:pPr>
              <a:lnSpc>
                <a:spcPct val="100000"/>
              </a:lnSpc>
              <a:spcAft>
                <a:spcPts val="1000"/>
              </a:spcAft>
            </a:pPr>
            <a:endParaRPr lang="en-US" sz="1800" dirty="0"/>
          </a:p>
        </p:txBody>
      </p:sp>
    </p:spTree>
    <p:extLst>
      <p:ext uri="{BB962C8B-B14F-4D97-AF65-F5344CB8AC3E}">
        <p14:creationId xmlns:p14="http://schemas.microsoft.com/office/powerpoint/2010/main" val="341839607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618563" cy="758022"/>
          </a:xfrm>
        </p:spPr>
        <p:txBody>
          <a:bodyPr/>
          <a:lstStyle/>
          <a:p>
            <a:r>
              <a:rPr lang="en-US" dirty="0"/>
              <a:t>All roads lead to Log Analytics and Azure Sentinel.</a:t>
            </a:r>
            <a:br>
              <a:rPr lang="en-US" dirty="0"/>
            </a:b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Sentinel provides the linkage to allow for data in Azure Defender to be replicated to the Azure exposed Log Analytics workspace for a full picture of an organization's security and logging landscape.</a:t>
            </a:r>
          </a:p>
          <a:p>
            <a:pPr>
              <a:lnSpc>
                <a:spcPct val="100000"/>
              </a:lnSpc>
              <a:spcAft>
                <a:spcPts val="1000"/>
              </a:spcAft>
            </a:pPr>
            <a:endParaRPr lang="en-US" sz="1800" dirty="0"/>
          </a:p>
          <a:p>
            <a:pPr>
              <a:lnSpc>
                <a:spcPct val="100000"/>
              </a:lnSpc>
              <a:spcAft>
                <a:spcPts val="1000"/>
              </a:spcAft>
            </a:pPr>
            <a:r>
              <a:rPr lang="en-US" sz="1800" dirty="0"/>
              <a:t>A single workspace allows for more in-depth analysis across entities and relationships between them.</a:t>
            </a:r>
          </a:p>
          <a:p>
            <a:pPr>
              <a:lnSpc>
                <a:spcPct val="100000"/>
              </a:lnSpc>
              <a:spcAft>
                <a:spcPts val="1000"/>
              </a:spcAft>
            </a:pPr>
            <a:endParaRPr lang="en-US" sz="1800" dirty="0"/>
          </a:p>
          <a:p>
            <a:pPr>
              <a:lnSpc>
                <a:spcPct val="100000"/>
              </a:lnSpc>
              <a:spcAft>
                <a:spcPts val="1000"/>
              </a:spcAft>
            </a:pPr>
            <a:endParaRPr lang="en-US" sz="1800" dirty="0"/>
          </a:p>
        </p:txBody>
      </p:sp>
      <p:pic>
        <p:nvPicPr>
          <p:cNvPr id="2050" name="Picture 2">
            <a:extLst>
              <a:ext uri="{FF2B5EF4-FFF2-40B4-BE49-F238E27FC236}">
                <a16:creationId xmlns:a16="http://schemas.microsoft.com/office/drawing/2014/main" id="{CA445875-72B5-4A4D-9633-92F451415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632" y="3609473"/>
            <a:ext cx="1830731" cy="14828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zure Sentinel – Cloud-native SIEM Solution | Microsoft Azure">
            <a:extLst>
              <a:ext uri="{FF2B5EF4-FFF2-40B4-BE49-F238E27FC236}">
                <a16:creationId xmlns:a16="http://schemas.microsoft.com/office/drawing/2014/main" id="{C811308E-D35C-4E60-994C-FA490E15A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334077"/>
            <a:ext cx="2711114" cy="1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6483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But let’s talk about…</a:t>
            </a:r>
          </a:p>
        </p:txBody>
      </p:sp>
      <p:pic>
        <p:nvPicPr>
          <p:cNvPr id="4" name="Picture 3">
            <a:extLst>
              <a:ext uri="{FF2B5EF4-FFF2-40B4-BE49-F238E27FC236}">
                <a16:creationId xmlns:a16="http://schemas.microsoft.com/office/drawing/2014/main" id="{16E10E0C-56FA-4CEF-A55D-C20D7A0CE793}"/>
              </a:ext>
            </a:extLst>
          </p:cNvPr>
          <p:cNvPicPr>
            <a:picLocks noChangeAspect="1"/>
          </p:cNvPicPr>
          <p:nvPr/>
        </p:nvPicPr>
        <p:blipFill>
          <a:blip r:embed="rId3"/>
          <a:stretch>
            <a:fillRect/>
          </a:stretch>
        </p:blipFill>
        <p:spPr>
          <a:xfrm>
            <a:off x="994361" y="3234651"/>
            <a:ext cx="9809998" cy="2746799"/>
          </a:xfrm>
          <a:prstGeom prst="rect">
            <a:avLst/>
          </a:prstGeom>
        </p:spPr>
      </p:pic>
      <p:pic>
        <p:nvPicPr>
          <p:cNvPr id="7" name="Picture 6">
            <a:extLst>
              <a:ext uri="{FF2B5EF4-FFF2-40B4-BE49-F238E27FC236}">
                <a16:creationId xmlns:a16="http://schemas.microsoft.com/office/drawing/2014/main" id="{575297CF-FD83-4CE1-866C-2722F8E1A5F3}"/>
              </a:ext>
            </a:extLst>
          </p:cNvPr>
          <p:cNvPicPr>
            <a:picLocks noChangeAspect="1"/>
          </p:cNvPicPr>
          <p:nvPr/>
        </p:nvPicPr>
        <p:blipFill>
          <a:blip r:embed="rId4"/>
          <a:stretch>
            <a:fillRect/>
          </a:stretch>
        </p:blipFill>
        <p:spPr>
          <a:xfrm>
            <a:off x="480260" y="1223743"/>
            <a:ext cx="4457700" cy="581025"/>
          </a:xfrm>
          <a:prstGeom prst="rect">
            <a:avLst/>
          </a:prstGeom>
        </p:spPr>
      </p:pic>
      <p:pic>
        <p:nvPicPr>
          <p:cNvPr id="10" name="Picture 9">
            <a:extLst>
              <a:ext uri="{FF2B5EF4-FFF2-40B4-BE49-F238E27FC236}">
                <a16:creationId xmlns:a16="http://schemas.microsoft.com/office/drawing/2014/main" id="{98F2EF88-D7D9-4914-96E7-F735245B1C00}"/>
              </a:ext>
            </a:extLst>
          </p:cNvPr>
          <p:cNvPicPr>
            <a:picLocks noChangeAspect="1"/>
          </p:cNvPicPr>
          <p:nvPr/>
        </p:nvPicPr>
        <p:blipFill>
          <a:blip r:embed="rId5"/>
          <a:stretch>
            <a:fillRect/>
          </a:stretch>
        </p:blipFill>
        <p:spPr>
          <a:xfrm>
            <a:off x="5289382" y="1163774"/>
            <a:ext cx="5623260" cy="1414267"/>
          </a:xfrm>
          <a:prstGeom prst="rect">
            <a:avLst/>
          </a:prstGeom>
        </p:spPr>
      </p:pic>
    </p:spTree>
    <p:extLst>
      <p:ext uri="{BB962C8B-B14F-4D97-AF65-F5344CB8AC3E}">
        <p14:creationId xmlns:p14="http://schemas.microsoft.com/office/powerpoint/2010/main" val="66666793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Identity</a:t>
            </a:r>
          </a:p>
        </p:txBody>
      </p:sp>
    </p:spTree>
    <p:extLst>
      <p:ext uri="{BB962C8B-B14F-4D97-AF65-F5344CB8AC3E}">
        <p14:creationId xmlns:p14="http://schemas.microsoft.com/office/powerpoint/2010/main" val="179056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705CBEF3-2D2F-4604-82C0-923658921F24}"/>
              </a:ext>
            </a:extLst>
          </p:cNvPr>
          <p:cNvPicPr>
            <a:picLocks noGrp="1" noChangeAspect="1"/>
          </p:cNvPicPr>
          <p:nvPr>
            <p:ph idx="1"/>
          </p:nvPr>
        </p:nvPicPr>
        <p:blipFill rotWithShape="1">
          <a:blip r:embed="rId2"/>
          <a:srcRect l="203" r="4687" b="1"/>
          <a:stretch/>
        </p:blipFill>
        <p:spPr>
          <a:xfrm>
            <a:off x="20" y="10"/>
            <a:ext cx="12191979" cy="6857990"/>
          </a:xfrm>
          <a:prstGeom prst="rect">
            <a:avLst/>
          </a:prstGeom>
        </p:spPr>
      </p:pic>
    </p:spTree>
    <p:extLst>
      <p:ext uri="{BB962C8B-B14F-4D97-AF65-F5344CB8AC3E}">
        <p14:creationId xmlns:p14="http://schemas.microsoft.com/office/powerpoint/2010/main" val="109092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A6034-F944-471E-921B-0D4EE4BE97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58E60F-59A1-4D82-828F-B81BFE6894B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1C82331-375B-4DB2-81A7-07F5F19ABA7C}"/>
              </a:ext>
            </a:extLst>
          </p:cNvPr>
          <p:cNvPicPr>
            <a:picLocks noChangeAspect="1"/>
          </p:cNvPicPr>
          <p:nvPr/>
        </p:nvPicPr>
        <p:blipFill>
          <a:blip r:embed="rId2"/>
          <a:stretch>
            <a:fillRect/>
          </a:stretch>
        </p:blipFill>
        <p:spPr>
          <a:xfrm>
            <a:off x="28192" y="0"/>
            <a:ext cx="12135615" cy="6858000"/>
          </a:xfrm>
          <a:prstGeom prst="rect">
            <a:avLst/>
          </a:prstGeom>
        </p:spPr>
      </p:pic>
    </p:spTree>
    <p:extLst>
      <p:ext uri="{BB962C8B-B14F-4D97-AF65-F5344CB8AC3E}">
        <p14:creationId xmlns:p14="http://schemas.microsoft.com/office/powerpoint/2010/main" val="6216964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descr="Diagram, schematic&#10;&#10;Description automatically generated">
            <a:extLst>
              <a:ext uri="{FF2B5EF4-FFF2-40B4-BE49-F238E27FC236}">
                <a16:creationId xmlns:a16="http://schemas.microsoft.com/office/drawing/2014/main" id="{0CAA7C47-34DD-40D5-9A5C-E9A1C09BAD4E}"/>
              </a:ext>
            </a:extLst>
          </p:cNvPr>
          <p:cNvPicPr>
            <a:picLocks noGrp="1" noChangeAspect="1"/>
          </p:cNvPicPr>
          <p:nvPr>
            <p:ph idx="1"/>
          </p:nvPr>
        </p:nvPicPr>
        <p:blipFill rotWithShape="1">
          <a:blip r:embed="rId2"/>
          <a:srcRect l="470" r="1753" b="1"/>
          <a:stretch/>
        </p:blipFill>
        <p:spPr>
          <a:xfrm>
            <a:off x="20" y="10"/>
            <a:ext cx="12191979" cy="6857990"/>
          </a:xfrm>
          <a:prstGeom prst="rect">
            <a:avLst/>
          </a:prstGeom>
        </p:spPr>
      </p:pic>
    </p:spTree>
    <p:extLst>
      <p:ext uri="{BB962C8B-B14F-4D97-AF65-F5344CB8AC3E}">
        <p14:creationId xmlns:p14="http://schemas.microsoft.com/office/powerpoint/2010/main" val="3214741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11157" y="1952060"/>
            <a:ext cx="351525" cy="39106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8465800" y="2054351"/>
            <a:ext cx="561683" cy="40901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3369564" y="2045069"/>
            <a:ext cx="533400" cy="42810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5818872" y="1956026"/>
            <a:ext cx="553548" cy="5850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4021073" y="2065782"/>
            <a:ext cx="892175" cy="63563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70" normalizeH="0" baseline="0" noProof="0" dirty="0">
                <a:ln>
                  <a:noFill/>
                </a:ln>
                <a:solidFill>
                  <a:prstClr val="black"/>
                </a:solidFill>
                <a:effectLst/>
                <a:uLnTx/>
                <a:uFillTx/>
                <a:latin typeface="Segoe UI"/>
                <a:ea typeface="+mn-ea"/>
                <a:cs typeface="Segoe UI"/>
              </a:rPr>
              <a:t>F</a:t>
            </a:r>
            <a:r>
              <a:rPr kumimoji="0" sz="2000" b="0" i="0" u="none" strike="noStrike" kern="1200" cap="none" spc="0" normalizeH="0" baseline="0" noProof="0" dirty="0">
                <a:ln>
                  <a:noFill/>
                </a:ln>
                <a:solidFill>
                  <a:prstClr val="black"/>
                </a:solidFill>
                <a:effectLst/>
                <a:uLnTx/>
                <a:uFillTx/>
                <a:latin typeface="Segoe UI"/>
                <a:ea typeface="+mn-ea"/>
                <a:cs typeface="Segoe UI"/>
              </a:rPr>
              <a:t>ami</a:t>
            </a:r>
            <a:r>
              <a:rPr kumimoji="0" sz="2000" b="0" i="0" u="none" strike="noStrike" kern="1200" cap="none" spc="-10" normalizeH="0" baseline="0" noProof="0" dirty="0">
                <a:ln>
                  <a:noFill/>
                </a:ln>
                <a:solidFill>
                  <a:prstClr val="black"/>
                </a:solidFill>
                <a:effectLst/>
                <a:uLnTx/>
                <a:uFillTx/>
                <a:latin typeface="Segoe UI"/>
                <a:ea typeface="+mn-ea"/>
                <a:cs typeface="Segoe UI"/>
              </a:rPr>
              <a:t>l</a:t>
            </a:r>
            <a:r>
              <a:rPr kumimoji="0" sz="2000" b="0" i="0" u="none" strike="noStrike" kern="1200" cap="none" spc="-5" normalizeH="0" baseline="0" noProof="0" dirty="0">
                <a:ln>
                  <a:noFill/>
                </a:ln>
                <a:solidFill>
                  <a:prstClr val="black"/>
                </a:solidFill>
                <a:effectLst/>
                <a:uLnTx/>
                <a:uFillTx/>
                <a:latin typeface="Segoe UI"/>
                <a:ea typeface="+mn-ea"/>
                <a:cs typeface="Segoe UI"/>
              </a:rPr>
              <a:t>iar  Device</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txBox="1"/>
          <p:nvPr/>
        </p:nvSpPr>
        <p:spPr>
          <a:xfrm>
            <a:off x="6454266" y="2088007"/>
            <a:ext cx="11715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10" normalizeH="0" baseline="0" noProof="0" dirty="0">
                <a:ln>
                  <a:noFill/>
                </a:ln>
                <a:solidFill>
                  <a:prstClr val="black"/>
                </a:solidFill>
                <a:effectLst/>
                <a:uLnTx/>
                <a:uFillTx/>
                <a:latin typeface="Segoe UI"/>
                <a:ea typeface="+mn-ea"/>
                <a:cs typeface="Segoe UI"/>
              </a:rPr>
              <a:t>Familiar</a:t>
            </a:r>
            <a:r>
              <a:rPr kumimoji="0" sz="2000" b="0" i="0" u="none" strike="noStrike" kern="1200" cap="none" spc="-85" normalizeH="0" baseline="0" noProof="0" dirty="0">
                <a:ln>
                  <a:noFill/>
                </a:ln>
                <a:solidFill>
                  <a:prstClr val="black"/>
                </a:solidFill>
                <a:effectLst/>
                <a:uLnTx/>
                <a:uFillTx/>
                <a:latin typeface="Segoe UI"/>
                <a:ea typeface="+mn-ea"/>
                <a:cs typeface="Segoe UI"/>
              </a:rPr>
              <a:t> </a:t>
            </a:r>
            <a:r>
              <a:rPr kumimoji="0" sz="2000" b="0" i="0" u="none" strike="noStrike" kern="1200" cap="none" spc="-5" normalizeH="0" baseline="0" noProof="0" dirty="0">
                <a:ln>
                  <a:noFill/>
                </a:ln>
                <a:solidFill>
                  <a:prstClr val="black"/>
                </a:solidFill>
                <a:effectLst/>
                <a:uLnTx/>
                <a:uFillTx/>
                <a:latin typeface="Segoe UI"/>
                <a:ea typeface="+mn-ea"/>
                <a:cs typeface="Segoe UI"/>
              </a:rPr>
              <a:t>IP</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txBox="1"/>
          <p:nvPr/>
        </p:nvSpPr>
        <p:spPr>
          <a:xfrm>
            <a:off x="9302242" y="2065782"/>
            <a:ext cx="1299210" cy="63563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25" normalizeH="0" baseline="0" noProof="0" dirty="0">
                <a:ln>
                  <a:noFill/>
                </a:ln>
                <a:solidFill>
                  <a:prstClr val="black"/>
                </a:solidFill>
                <a:effectLst/>
                <a:uLnTx/>
                <a:uFillTx/>
                <a:latin typeface="Segoe UI"/>
                <a:ea typeface="+mn-ea"/>
                <a:cs typeface="Segoe UI"/>
              </a:rPr>
              <a:t>Trusted  </a:t>
            </a:r>
            <a:r>
              <a:rPr kumimoji="0" sz="2000" b="0" i="0" u="none" strike="noStrike" kern="1200" cap="none" spc="0" normalizeH="0" baseline="0" noProof="0" dirty="0">
                <a:ln>
                  <a:noFill/>
                </a:ln>
                <a:solidFill>
                  <a:prstClr val="black"/>
                </a:solidFill>
                <a:effectLst/>
                <a:uLnTx/>
                <a:uFillTx/>
                <a:latin typeface="Segoe UI"/>
                <a:ea typeface="+mn-ea"/>
                <a:cs typeface="Segoe UI"/>
              </a:rPr>
              <a:t>App</a:t>
            </a:r>
            <a:r>
              <a:rPr kumimoji="0" sz="2000" b="0" i="0" u="none" strike="noStrike" kern="1200" cap="none" spc="-10" normalizeH="0" baseline="0" noProof="0" dirty="0">
                <a:ln>
                  <a:noFill/>
                </a:ln>
                <a:solidFill>
                  <a:prstClr val="black"/>
                </a:solidFill>
                <a:effectLst/>
                <a:uLnTx/>
                <a:uFillTx/>
                <a:latin typeface="Segoe UI"/>
                <a:ea typeface="+mn-ea"/>
                <a:cs typeface="Segoe UI"/>
              </a:rPr>
              <a:t>l</a:t>
            </a:r>
            <a:r>
              <a:rPr kumimoji="0" sz="2000" b="0" i="0" u="none" strike="noStrike" kern="1200" cap="none" spc="-5" normalizeH="0" baseline="0" noProof="0" dirty="0">
                <a:ln>
                  <a:noFill/>
                </a:ln>
                <a:solidFill>
                  <a:prstClr val="black"/>
                </a:solidFill>
                <a:effectLst/>
                <a:uLnTx/>
                <a:uFillTx/>
                <a:latin typeface="Segoe UI"/>
                <a:ea typeface="+mn-ea"/>
                <a:cs typeface="Segoe UI"/>
              </a:rPr>
              <a:t>i</a:t>
            </a:r>
            <a:r>
              <a:rPr kumimoji="0" sz="2000" b="0" i="0" u="none" strike="noStrike" kern="1200" cap="none" spc="-10" normalizeH="0" baseline="0" noProof="0" dirty="0">
                <a:ln>
                  <a:noFill/>
                </a:ln>
                <a:solidFill>
                  <a:prstClr val="black"/>
                </a:solidFill>
                <a:effectLst/>
                <a:uLnTx/>
                <a:uFillTx/>
                <a:latin typeface="Segoe UI"/>
                <a:ea typeface="+mn-ea"/>
                <a:cs typeface="Segoe UI"/>
              </a:rPr>
              <a:t>c</a:t>
            </a:r>
            <a:r>
              <a:rPr kumimoji="0" sz="2000" b="0" i="0" u="none" strike="noStrike" kern="1200" cap="none" spc="0" normalizeH="0" baseline="0" noProof="0" dirty="0">
                <a:ln>
                  <a:noFill/>
                </a:ln>
                <a:solidFill>
                  <a:prstClr val="black"/>
                </a:solidFill>
                <a:effectLst/>
                <a:uLnTx/>
                <a:uFillTx/>
                <a:latin typeface="Segoe UI"/>
                <a:ea typeface="+mn-ea"/>
                <a:cs typeface="Segoe UI"/>
              </a:rPr>
              <a:t>ation</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txBox="1"/>
          <p:nvPr/>
        </p:nvSpPr>
        <p:spPr>
          <a:xfrm>
            <a:off x="1400936" y="2061794"/>
            <a:ext cx="652780" cy="3314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5" normalizeH="0" baseline="0" noProof="0" dirty="0">
                <a:ln>
                  <a:noFill/>
                </a:ln>
                <a:solidFill>
                  <a:prstClr val="black"/>
                </a:solidFill>
                <a:effectLst/>
                <a:uLnTx/>
                <a:uFillTx/>
                <a:latin typeface="Segoe UI"/>
                <a:ea typeface="+mn-ea"/>
                <a:cs typeface="Segoe UI"/>
              </a:rPr>
              <a:t>C</a:t>
            </a:r>
            <a:r>
              <a:rPr kumimoji="0" sz="2000" b="0" i="0" u="none" strike="noStrike" kern="1200" cap="none" spc="-15" normalizeH="0" baseline="0" noProof="0" dirty="0">
                <a:ln>
                  <a:noFill/>
                </a:ln>
                <a:solidFill>
                  <a:prstClr val="black"/>
                </a:solidFill>
                <a:effectLst/>
                <a:uLnTx/>
                <a:uFillTx/>
                <a:latin typeface="Segoe UI"/>
                <a:ea typeface="+mn-ea"/>
                <a:cs typeface="Segoe UI"/>
              </a:rPr>
              <a:t>l</a:t>
            </a:r>
            <a:r>
              <a:rPr kumimoji="0" sz="2000" b="0" i="0" u="none" strike="noStrike" kern="1200" cap="none" spc="0" normalizeH="0" baseline="0" noProof="0" dirty="0">
                <a:ln>
                  <a:noFill/>
                </a:ln>
                <a:solidFill>
                  <a:prstClr val="black"/>
                </a:solidFill>
                <a:effectLst/>
                <a:uLnTx/>
                <a:uFillTx/>
                <a:latin typeface="Segoe UI"/>
                <a:ea typeface="+mn-ea"/>
                <a:cs typeface="Segoe UI"/>
              </a:rPr>
              <a:t>a</a:t>
            </a:r>
            <a:r>
              <a:rPr kumimoji="0" sz="2000" b="0" i="0" u="none" strike="noStrike" kern="1200" cap="none" spc="-10" normalizeH="0" baseline="0" noProof="0" dirty="0">
                <a:ln>
                  <a:noFill/>
                </a:ln>
                <a:solidFill>
                  <a:prstClr val="black"/>
                </a:solidFill>
                <a:effectLst/>
                <a:uLnTx/>
                <a:uFillTx/>
                <a:latin typeface="Segoe UI"/>
                <a:ea typeface="+mn-ea"/>
                <a:cs typeface="Segoe UI"/>
              </a:rPr>
              <a:t>i</a:t>
            </a:r>
            <a:r>
              <a:rPr kumimoji="0" sz="2000" b="0" i="0" u="none" strike="noStrike" kern="1200" cap="none" spc="-30" normalizeH="0" baseline="0" noProof="0" dirty="0">
                <a:ln>
                  <a:noFill/>
                </a:ln>
                <a:solidFill>
                  <a:prstClr val="black"/>
                </a:solidFill>
                <a:effectLst/>
                <a:uLnTx/>
                <a:uFillTx/>
                <a:latin typeface="Segoe UI"/>
                <a:ea typeface="+mn-ea"/>
                <a:cs typeface="Segoe UI"/>
              </a:rPr>
              <a:t>r</a:t>
            </a:r>
            <a:r>
              <a:rPr kumimoji="0" sz="2000" b="0" i="0" u="none" strike="noStrike" kern="1200" cap="none" spc="0" normalizeH="0" baseline="0" noProof="0" dirty="0">
                <a:ln>
                  <a:noFill/>
                </a:ln>
                <a:solidFill>
                  <a:prstClr val="black"/>
                </a:solidFill>
                <a:effectLst/>
                <a:uLnTx/>
                <a:uFillTx/>
                <a:latin typeface="Segoe UI"/>
                <a:ea typeface="+mn-ea"/>
                <a:cs typeface="Segoe UI"/>
              </a:rPr>
              <a:t>e</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1284918" y="2423471"/>
            <a:ext cx="586740" cy="210820"/>
          </a:xfrm>
          <a:custGeom>
            <a:avLst/>
            <a:gdLst/>
            <a:ahLst/>
            <a:cxnLst/>
            <a:rect l="l" t="t" r="r" b="b"/>
            <a:pathLst>
              <a:path w="586739" h="210819">
                <a:moveTo>
                  <a:pt x="551419" y="193857"/>
                </a:moveTo>
                <a:lnTo>
                  <a:pt x="550923" y="193857"/>
                </a:lnTo>
                <a:lnTo>
                  <a:pt x="546043" y="194316"/>
                </a:lnTo>
                <a:lnTo>
                  <a:pt x="542823" y="198210"/>
                </a:lnTo>
                <a:lnTo>
                  <a:pt x="543649" y="206994"/>
                </a:lnTo>
                <a:lnTo>
                  <a:pt x="547531" y="210222"/>
                </a:lnTo>
                <a:lnTo>
                  <a:pt x="551915" y="209809"/>
                </a:lnTo>
                <a:lnTo>
                  <a:pt x="582395" y="209809"/>
                </a:lnTo>
                <a:lnTo>
                  <a:pt x="585935" y="206361"/>
                </a:lnTo>
                <a:lnTo>
                  <a:pt x="586060" y="197577"/>
                </a:lnTo>
                <a:lnTo>
                  <a:pt x="582556" y="193966"/>
                </a:lnTo>
                <a:lnTo>
                  <a:pt x="577954" y="193903"/>
                </a:lnTo>
                <a:lnTo>
                  <a:pt x="551915" y="193903"/>
                </a:lnTo>
                <a:lnTo>
                  <a:pt x="551419" y="193857"/>
                </a:lnTo>
                <a:close/>
              </a:path>
              <a:path w="586739" h="210819">
                <a:moveTo>
                  <a:pt x="582395" y="209809"/>
                </a:moveTo>
                <a:lnTo>
                  <a:pt x="577954" y="209809"/>
                </a:lnTo>
                <a:lnTo>
                  <a:pt x="582331" y="209872"/>
                </a:lnTo>
                <a:close/>
              </a:path>
              <a:path w="586739" h="210819">
                <a:moveTo>
                  <a:pt x="572743" y="15952"/>
                </a:moveTo>
                <a:lnTo>
                  <a:pt x="556874" y="15952"/>
                </a:lnTo>
                <a:lnTo>
                  <a:pt x="556874" y="193903"/>
                </a:lnTo>
                <a:lnTo>
                  <a:pt x="572743" y="193903"/>
                </a:lnTo>
                <a:lnTo>
                  <a:pt x="572743" y="15952"/>
                </a:lnTo>
                <a:close/>
              </a:path>
              <a:path w="586739" h="210819">
                <a:moveTo>
                  <a:pt x="551419" y="0"/>
                </a:moveTo>
                <a:lnTo>
                  <a:pt x="546215" y="2531"/>
                </a:lnTo>
                <a:lnTo>
                  <a:pt x="545838" y="2916"/>
                </a:lnTo>
                <a:lnTo>
                  <a:pt x="545507" y="3327"/>
                </a:lnTo>
                <a:lnTo>
                  <a:pt x="545223" y="3777"/>
                </a:lnTo>
                <a:lnTo>
                  <a:pt x="544932" y="4168"/>
                </a:lnTo>
                <a:lnTo>
                  <a:pt x="544687" y="4579"/>
                </a:lnTo>
                <a:lnTo>
                  <a:pt x="544476" y="5017"/>
                </a:lnTo>
                <a:lnTo>
                  <a:pt x="544178" y="5812"/>
                </a:lnTo>
                <a:lnTo>
                  <a:pt x="544013" y="6654"/>
                </a:lnTo>
                <a:lnTo>
                  <a:pt x="544039" y="9013"/>
                </a:lnTo>
                <a:lnTo>
                  <a:pt x="546215" y="13221"/>
                </a:lnTo>
                <a:lnTo>
                  <a:pt x="546526" y="13725"/>
                </a:lnTo>
                <a:lnTo>
                  <a:pt x="546704" y="13964"/>
                </a:lnTo>
                <a:lnTo>
                  <a:pt x="548146" y="15236"/>
                </a:lnTo>
                <a:lnTo>
                  <a:pt x="549997" y="15945"/>
                </a:lnTo>
                <a:lnTo>
                  <a:pt x="577974" y="15945"/>
                </a:lnTo>
                <a:lnTo>
                  <a:pt x="578694" y="15707"/>
                </a:lnTo>
                <a:lnTo>
                  <a:pt x="579435" y="15707"/>
                </a:lnTo>
                <a:lnTo>
                  <a:pt x="582913" y="13964"/>
                </a:lnTo>
                <a:lnTo>
                  <a:pt x="583415" y="13646"/>
                </a:lnTo>
                <a:lnTo>
                  <a:pt x="583653" y="13467"/>
                </a:lnTo>
                <a:lnTo>
                  <a:pt x="583997" y="12983"/>
                </a:lnTo>
                <a:lnTo>
                  <a:pt x="584394" y="12227"/>
                </a:lnTo>
                <a:lnTo>
                  <a:pt x="584744" y="11737"/>
                </a:lnTo>
                <a:lnTo>
                  <a:pt x="584896" y="11478"/>
                </a:lnTo>
                <a:lnTo>
                  <a:pt x="585108" y="11001"/>
                </a:lnTo>
                <a:lnTo>
                  <a:pt x="585273" y="10504"/>
                </a:lnTo>
                <a:lnTo>
                  <a:pt x="585447" y="9769"/>
                </a:lnTo>
                <a:lnTo>
                  <a:pt x="586186" y="7131"/>
                </a:lnTo>
                <a:lnTo>
                  <a:pt x="581174" y="795"/>
                </a:lnTo>
                <a:lnTo>
                  <a:pt x="580684" y="450"/>
                </a:lnTo>
                <a:lnTo>
                  <a:pt x="580426" y="298"/>
                </a:lnTo>
                <a:lnTo>
                  <a:pt x="579772" y="106"/>
                </a:lnTo>
                <a:lnTo>
                  <a:pt x="579435" y="46"/>
                </a:lnTo>
                <a:lnTo>
                  <a:pt x="551915" y="46"/>
                </a:lnTo>
                <a:lnTo>
                  <a:pt x="551419" y="0"/>
                </a:lnTo>
                <a:close/>
              </a:path>
              <a:path w="586739" h="210819">
                <a:moveTo>
                  <a:pt x="578449" y="33"/>
                </a:moveTo>
                <a:lnTo>
                  <a:pt x="577954" y="46"/>
                </a:lnTo>
                <a:lnTo>
                  <a:pt x="578694" y="46"/>
                </a:lnTo>
                <a:lnTo>
                  <a:pt x="578449" y="33"/>
                </a:lnTo>
                <a:close/>
              </a:path>
              <a:path w="586739" h="210819">
                <a:moveTo>
                  <a:pt x="579190" y="33"/>
                </a:moveTo>
                <a:lnTo>
                  <a:pt x="578694" y="46"/>
                </a:lnTo>
                <a:lnTo>
                  <a:pt x="579435" y="46"/>
                </a:lnTo>
                <a:lnTo>
                  <a:pt x="579190" y="33"/>
                </a:lnTo>
                <a:close/>
              </a:path>
              <a:path w="586739" h="210819">
                <a:moveTo>
                  <a:pt x="57485" y="118599"/>
                </a:moveTo>
                <a:lnTo>
                  <a:pt x="41616" y="118599"/>
                </a:lnTo>
                <a:lnTo>
                  <a:pt x="41556" y="155548"/>
                </a:lnTo>
                <a:lnTo>
                  <a:pt x="45054" y="159160"/>
                </a:lnTo>
                <a:lnTo>
                  <a:pt x="53822" y="159286"/>
                </a:lnTo>
                <a:lnTo>
                  <a:pt x="57425" y="155773"/>
                </a:lnTo>
                <a:lnTo>
                  <a:pt x="57485" y="118599"/>
                </a:lnTo>
                <a:close/>
              </a:path>
              <a:path w="586739" h="210819">
                <a:moveTo>
                  <a:pt x="9524" y="73274"/>
                </a:moveTo>
                <a:lnTo>
                  <a:pt x="7646" y="73612"/>
                </a:lnTo>
                <a:lnTo>
                  <a:pt x="3313" y="74274"/>
                </a:lnTo>
                <a:lnTo>
                  <a:pt x="337" y="78330"/>
                </a:lnTo>
                <a:lnTo>
                  <a:pt x="1378" y="85177"/>
                </a:lnTo>
                <a:lnTo>
                  <a:pt x="2926" y="87350"/>
                </a:lnTo>
                <a:lnTo>
                  <a:pt x="5166" y="88524"/>
                </a:lnTo>
                <a:lnTo>
                  <a:pt x="33436" y="104927"/>
                </a:lnTo>
                <a:lnTo>
                  <a:pt x="1331" y="123278"/>
                </a:lnTo>
                <a:lnTo>
                  <a:pt x="0" y="128176"/>
                </a:lnTo>
                <a:lnTo>
                  <a:pt x="4381" y="135864"/>
                </a:lnTo>
                <a:lnTo>
                  <a:pt x="9266" y="137196"/>
                </a:lnTo>
                <a:lnTo>
                  <a:pt x="41616" y="118599"/>
                </a:lnTo>
                <a:lnTo>
                  <a:pt x="89582" y="118599"/>
                </a:lnTo>
                <a:lnTo>
                  <a:pt x="65664" y="104927"/>
                </a:lnTo>
                <a:lnTo>
                  <a:pt x="89654" y="91009"/>
                </a:lnTo>
                <a:lnTo>
                  <a:pt x="41616" y="91009"/>
                </a:lnTo>
                <a:lnTo>
                  <a:pt x="13056" y="74579"/>
                </a:lnTo>
                <a:lnTo>
                  <a:pt x="11461" y="73631"/>
                </a:lnTo>
                <a:lnTo>
                  <a:pt x="9524" y="73274"/>
                </a:lnTo>
                <a:close/>
              </a:path>
              <a:path w="586739" h="210819">
                <a:moveTo>
                  <a:pt x="89582" y="118599"/>
                </a:moveTo>
                <a:lnTo>
                  <a:pt x="57485" y="118599"/>
                </a:lnTo>
                <a:lnTo>
                  <a:pt x="89832" y="137196"/>
                </a:lnTo>
                <a:lnTo>
                  <a:pt x="94718" y="135864"/>
                </a:lnTo>
                <a:lnTo>
                  <a:pt x="99102" y="128176"/>
                </a:lnTo>
                <a:lnTo>
                  <a:pt x="97767" y="123278"/>
                </a:lnTo>
                <a:lnTo>
                  <a:pt x="89582" y="118599"/>
                </a:lnTo>
                <a:close/>
              </a:path>
              <a:path w="586739" h="210819">
                <a:moveTo>
                  <a:pt x="49716" y="50249"/>
                </a:moveTo>
                <a:lnTo>
                  <a:pt x="45166" y="50249"/>
                </a:lnTo>
                <a:lnTo>
                  <a:pt x="41616" y="53808"/>
                </a:lnTo>
                <a:lnTo>
                  <a:pt x="41616" y="91009"/>
                </a:lnTo>
                <a:lnTo>
                  <a:pt x="57485" y="91009"/>
                </a:lnTo>
                <a:lnTo>
                  <a:pt x="57485" y="58454"/>
                </a:lnTo>
                <a:lnTo>
                  <a:pt x="57624" y="54060"/>
                </a:lnTo>
                <a:lnTo>
                  <a:pt x="54179" y="50389"/>
                </a:lnTo>
                <a:lnTo>
                  <a:pt x="49716" y="50249"/>
                </a:lnTo>
                <a:close/>
              </a:path>
              <a:path w="586739" h="210819">
                <a:moveTo>
                  <a:pt x="92312" y="72810"/>
                </a:moveTo>
                <a:lnTo>
                  <a:pt x="88607" y="73631"/>
                </a:lnTo>
                <a:lnTo>
                  <a:pt x="87762" y="73771"/>
                </a:lnTo>
                <a:lnTo>
                  <a:pt x="86843" y="74109"/>
                </a:lnTo>
                <a:lnTo>
                  <a:pt x="57485" y="91009"/>
                </a:lnTo>
                <a:lnTo>
                  <a:pt x="89654" y="91009"/>
                </a:lnTo>
                <a:lnTo>
                  <a:pt x="93938" y="88524"/>
                </a:lnTo>
                <a:lnTo>
                  <a:pt x="97872" y="86602"/>
                </a:lnTo>
                <a:lnTo>
                  <a:pt x="99512" y="81836"/>
                </a:lnTo>
                <a:lnTo>
                  <a:pt x="95981" y="74579"/>
                </a:lnTo>
                <a:lnTo>
                  <a:pt x="92312" y="72810"/>
                </a:lnTo>
                <a:close/>
              </a:path>
              <a:path w="586739" h="210819">
                <a:moveTo>
                  <a:pt x="195350" y="118599"/>
                </a:moveTo>
                <a:lnTo>
                  <a:pt x="179481" y="118599"/>
                </a:lnTo>
                <a:lnTo>
                  <a:pt x="179421" y="155548"/>
                </a:lnTo>
                <a:lnTo>
                  <a:pt x="182919" y="159160"/>
                </a:lnTo>
                <a:lnTo>
                  <a:pt x="191687" y="159286"/>
                </a:lnTo>
                <a:lnTo>
                  <a:pt x="195290" y="155773"/>
                </a:lnTo>
                <a:lnTo>
                  <a:pt x="195350" y="118599"/>
                </a:lnTo>
                <a:close/>
              </a:path>
              <a:path w="586739" h="210819">
                <a:moveTo>
                  <a:pt x="147391" y="73274"/>
                </a:moveTo>
                <a:lnTo>
                  <a:pt x="145514" y="73612"/>
                </a:lnTo>
                <a:lnTo>
                  <a:pt x="141176" y="74274"/>
                </a:lnTo>
                <a:lnTo>
                  <a:pt x="138200" y="78330"/>
                </a:lnTo>
                <a:lnTo>
                  <a:pt x="139245" y="85177"/>
                </a:lnTo>
                <a:lnTo>
                  <a:pt x="140792" y="87351"/>
                </a:lnTo>
                <a:lnTo>
                  <a:pt x="143027" y="88524"/>
                </a:lnTo>
                <a:lnTo>
                  <a:pt x="171301" y="104927"/>
                </a:lnTo>
                <a:lnTo>
                  <a:pt x="139199" y="123279"/>
                </a:lnTo>
                <a:lnTo>
                  <a:pt x="137863" y="128176"/>
                </a:lnTo>
                <a:lnTo>
                  <a:pt x="142247" y="135864"/>
                </a:lnTo>
                <a:lnTo>
                  <a:pt x="147134" y="137196"/>
                </a:lnTo>
                <a:lnTo>
                  <a:pt x="179481" y="118599"/>
                </a:lnTo>
                <a:lnTo>
                  <a:pt x="227447" y="118600"/>
                </a:lnTo>
                <a:lnTo>
                  <a:pt x="203529" y="104927"/>
                </a:lnTo>
                <a:lnTo>
                  <a:pt x="227519" y="91009"/>
                </a:lnTo>
                <a:lnTo>
                  <a:pt x="179481" y="91009"/>
                </a:lnTo>
                <a:lnTo>
                  <a:pt x="150918" y="74579"/>
                </a:lnTo>
                <a:lnTo>
                  <a:pt x="149329" y="73631"/>
                </a:lnTo>
                <a:lnTo>
                  <a:pt x="147391" y="73274"/>
                </a:lnTo>
                <a:close/>
              </a:path>
              <a:path w="586739" h="210819">
                <a:moveTo>
                  <a:pt x="227447" y="118600"/>
                </a:moveTo>
                <a:lnTo>
                  <a:pt x="195350" y="118599"/>
                </a:lnTo>
                <a:lnTo>
                  <a:pt x="227697" y="137196"/>
                </a:lnTo>
                <a:lnTo>
                  <a:pt x="232583" y="135864"/>
                </a:lnTo>
                <a:lnTo>
                  <a:pt x="236967" y="128176"/>
                </a:lnTo>
                <a:lnTo>
                  <a:pt x="235632" y="123279"/>
                </a:lnTo>
                <a:lnTo>
                  <a:pt x="227447" y="118600"/>
                </a:lnTo>
                <a:close/>
              </a:path>
              <a:path w="586739" h="210819">
                <a:moveTo>
                  <a:pt x="187501" y="50243"/>
                </a:moveTo>
                <a:lnTo>
                  <a:pt x="182787" y="50389"/>
                </a:lnTo>
                <a:lnTo>
                  <a:pt x="179349" y="54060"/>
                </a:lnTo>
                <a:lnTo>
                  <a:pt x="179481" y="58448"/>
                </a:lnTo>
                <a:lnTo>
                  <a:pt x="179481" y="91009"/>
                </a:lnTo>
                <a:lnTo>
                  <a:pt x="195350" y="91009"/>
                </a:lnTo>
                <a:lnTo>
                  <a:pt x="195350" y="58448"/>
                </a:lnTo>
                <a:lnTo>
                  <a:pt x="195483" y="54054"/>
                </a:lnTo>
                <a:lnTo>
                  <a:pt x="192050" y="50389"/>
                </a:lnTo>
                <a:lnTo>
                  <a:pt x="187501" y="50243"/>
                </a:lnTo>
                <a:close/>
              </a:path>
              <a:path w="586739" h="210819">
                <a:moveTo>
                  <a:pt x="230177" y="72810"/>
                </a:moveTo>
                <a:lnTo>
                  <a:pt x="226472" y="73632"/>
                </a:lnTo>
                <a:lnTo>
                  <a:pt x="225627" y="73771"/>
                </a:lnTo>
                <a:lnTo>
                  <a:pt x="224708" y="74109"/>
                </a:lnTo>
                <a:lnTo>
                  <a:pt x="195350" y="91009"/>
                </a:lnTo>
                <a:lnTo>
                  <a:pt x="227519" y="91009"/>
                </a:lnTo>
                <a:lnTo>
                  <a:pt x="231803" y="88524"/>
                </a:lnTo>
                <a:lnTo>
                  <a:pt x="235737" y="86602"/>
                </a:lnTo>
                <a:lnTo>
                  <a:pt x="237377" y="81836"/>
                </a:lnTo>
                <a:lnTo>
                  <a:pt x="233846" y="74579"/>
                </a:lnTo>
                <a:lnTo>
                  <a:pt x="230177" y="72810"/>
                </a:lnTo>
                <a:close/>
              </a:path>
              <a:path w="586739" h="210819">
                <a:moveTo>
                  <a:pt x="333215" y="118600"/>
                </a:moveTo>
                <a:lnTo>
                  <a:pt x="317346" y="118600"/>
                </a:lnTo>
                <a:lnTo>
                  <a:pt x="317286" y="155548"/>
                </a:lnTo>
                <a:lnTo>
                  <a:pt x="320784" y="159160"/>
                </a:lnTo>
                <a:lnTo>
                  <a:pt x="329552" y="159286"/>
                </a:lnTo>
                <a:lnTo>
                  <a:pt x="333156" y="155774"/>
                </a:lnTo>
                <a:lnTo>
                  <a:pt x="333215" y="118600"/>
                </a:lnTo>
                <a:close/>
              </a:path>
              <a:path w="586739" h="210819">
                <a:moveTo>
                  <a:pt x="285256" y="73274"/>
                </a:moveTo>
                <a:lnTo>
                  <a:pt x="283379" y="73612"/>
                </a:lnTo>
                <a:lnTo>
                  <a:pt x="279041" y="74274"/>
                </a:lnTo>
                <a:lnTo>
                  <a:pt x="276065" y="78330"/>
                </a:lnTo>
                <a:lnTo>
                  <a:pt x="277110" y="85177"/>
                </a:lnTo>
                <a:lnTo>
                  <a:pt x="278657" y="87351"/>
                </a:lnTo>
                <a:lnTo>
                  <a:pt x="280892" y="88524"/>
                </a:lnTo>
                <a:lnTo>
                  <a:pt x="309166" y="104927"/>
                </a:lnTo>
                <a:lnTo>
                  <a:pt x="277064" y="123279"/>
                </a:lnTo>
                <a:lnTo>
                  <a:pt x="275728" y="128176"/>
                </a:lnTo>
                <a:lnTo>
                  <a:pt x="280112" y="135864"/>
                </a:lnTo>
                <a:lnTo>
                  <a:pt x="284999" y="137196"/>
                </a:lnTo>
                <a:lnTo>
                  <a:pt x="317346" y="118600"/>
                </a:lnTo>
                <a:lnTo>
                  <a:pt x="365312" y="118600"/>
                </a:lnTo>
                <a:lnTo>
                  <a:pt x="341394" y="104927"/>
                </a:lnTo>
                <a:lnTo>
                  <a:pt x="365384" y="91009"/>
                </a:lnTo>
                <a:lnTo>
                  <a:pt x="317346" y="91009"/>
                </a:lnTo>
                <a:lnTo>
                  <a:pt x="288783" y="74579"/>
                </a:lnTo>
                <a:lnTo>
                  <a:pt x="287194" y="73632"/>
                </a:lnTo>
                <a:lnTo>
                  <a:pt x="285256" y="73274"/>
                </a:lnTo>
                <a:close/>
              </a:path>
              <a:path w="586739" h="210819">
                <a:moveTo>
                  <a:pt x="365312" y="118600"/>
                </a:moveTo>
                <a:lnTo>
                  <a:pt x="333215" y="118600"/>
                </a:lnTo>
                <a:lnTo>
                  <a:pt x="365562" y="137197"/>
                </a:lnTo>
                <a:lnTo>
                  <a:pt x="370448" y="135864"/>
                </a:lnTo>
                <a:lnTo>
                  <a:pt x="374832" y="128176"/>
                </a:lnTo>
                <a:lnTo>
                  <a:pt x="373497" y="123279"/>
                </a:lnTo>
                <a:lnTo>
                  <a:pt x="365312" y="118600"/>
                </a:lnTo>
                <a:close/>
              </a:path>
              <a:path w="586739" h="210819">
                <a:moveTo>
                  <a:pt x="325366" y="50243"/>
                </a:moveTo>
                <a:lnTo>
                  <a:pt x="320652" y="50389"/>
                </a:lnTo>
                <a:lnTo>
                  <a:pt x="317214" y="54060"/>
                </a:lnTo>
                <a:lnTo>
                  <a:pt x="317346" y="58448"/>
                </a:lnTo>
                <a:lnTo>
                  <a:pt x="317346" y="91009"/>
                </a:lnTo>
                <a:lnTo>
                  <a:pt x="333215" y="91009"/>
                </a:lnTo>
                <a:lnTo>
                  <a:pt x="333215" y="58448"/>
                </a:lnTo>
                <a:lnTo>
                  <a:pt x="333348" y="54054"/>
                </a:lnTo>
                <a:lnTo>
                  <a:pt x="329915" y="50389"/>
                </a:lnTo>
                <a:lnTo>
                  <a:pt x="325366" y="50243"/>
                </a:lnTo>
                <a:close/>
              </a:path>
              <a:path w="586739" h="210819">
                <a:moveTo>
                  <a:pt x="368042" y="72810"/>
                </a:moveTo>
                <a:lnTo>
                  <a:pt x="364337" y="73632"/>
                </a:lnTo>
                <a:lnTo>
                  <a:pt x="363492" y="73771"/>
                </a:lnTo>
                <a:lnTo>
                  <a:pt x="362573" y="74109"/>
                </a:lnTo>
                <a:lnTo>
                  <a:pt x="333215" y="91009"/>
                </a:lnTo>
                <a:lnTo>
                  <a:pt x="365384" y="91009"/>
                </a:lnTo>
                <a:lnTo>
                  <a:pt x="369668" y="88524"/>
                </a:lnTo>
                <a:lnTo>
                  <a:pt x="373603" y="86602"/>
                </a:lnTo>
                <a:lnTo>
                  <a:pt x="375242" y="81837"/>
                </a:lnTo>
                <a:lnTo>
                  <a:pt x="371711" y="74579"/>
                </a:lnTo>
                <a:lnTo>
                  <a:pt x="368042" y="72810"/>
                </a:lnTo>
                <a:close/>
              </a:path>
              <a:path w="586739" h="210819">
                <a:moveTo>
                  <a:pt x="470835" y="118600"/>
                </a:moveTo>
                <a:lnTo>
                  <a:pt x="454966" y="118600"/>
                </a:lnTo>
                <a:lnTo>
                  <a:pt x="454900" y="155548"/>
                </a:lnTo>
                <a:lnTo>
                  <a:pt x="458404" y="159160"/>
                </a:lnTo>
                <a:lnTo>
                  <a:pt x="467166" y="159286"/>
                </a:lnTo>
                <a:lnTo>
                  <a:pt x="470769" y="155774"/>
                </a:lnTo>
                <a:lnTo>
                  <a:pt x="470835" y="118600"/>
                </a:lnTo>
                <a:close/>
              </a:path>
              <a:path w="586739" h="210819">
                <a:moveTo>
                  <a:pt x="423042" y="73333"/>
                </a:moveTo>
                <a:lnTo>
                  <a:pt x="416906" y="74274"/>
                </a:lnTo>
                <a:lnTo>
                  <a:pt x="413931" y="78331"/>
                </a:lnTo>
                <a:lnTo>
                  <a:pt x="414975" y="85177"/>
                </a:lnTo>
                <a:lnTo>
                  <a:pt x="416523" y="87351"/>
                </a:lnTo>
                <a:lnTo>
                  <a:pt x="418757" y="88524"/>
                </a:lnTo>
                <a:lnTo>
                  <a:pt x="447031" y="104927"/>
                </a:lnTo>
                <a:lnTo>
                  <a:pt x="418757" y="121085"/>
                </a:lnTo>
                <a:lnTo>
                  <a:pt x="414929" y="123212"/>
                </a:lnTo>
                <a:lnTo>
                  <a:pt x="413544" y="128057"/>
                </a:lnTo>
                <a:lnTo>
                  <a:pt x="417779" y="135738"/>
                </a:lnTo>
                <a:lnTo>
                  <a:pt x="422606" y="137130"/>
                </a:lnTo>
                <a:lnTo>
                  <a:pt x="426441" y="135003"/>
                </a:lnTo>
                <a:lnTo>
                  <a:pt x="454966" y="118600"/>
                </a:lnTo>
                <a:lnTo>
                  <a:pt x="470835" y="118600"/>
                </a:lnTo>
                <a:lnTo>
                  <a:pt x="470835" y="118348"/>
                </a:lnTo>
                <a:lnTo>
                  <a:pt x="502499" y="118348"/>
                </a:lnTo>
                <a:lnTo>
                  <a:pt x="479015" y="104927"/>
                </a:lnTo>
                <a:lnTo>
                  <a:pt x="502565" y="91261"/>
                </a:lnTo>
                <a:lnTo>
                  <a:pt x="470835" y="91261"/>
                </a:lnTo>
                <a:lnTo>
                  <a:pt x="470835" y="91009"/>
                </a:lnTo>
                <a:lnTo>
                  <a:pt x="454966" y="91009"/>
                </a:lnTo>
                <a:lnTo>
                  <a:pt x="426447" y="74606"/>
                </a:lnTo>
                <a:lnTo>
                  <a:pt x="424874" y="73685"/>
                </a:lnTo>
                <a:lnTo>
                  <a:pt x="423042" y="73333"/>
                </a:lnTo>
                <a:close/>
              </a:path>
              <a:path w="586739" h="210819">
                <a:moveTo>
                  <a:pt x="502499" y="118348"/>
                </a:moveTo>
                <a:lnTo>
                  <a:pt x="470835" y="118348"/>
                </a:lnTo>
                <a:lnTo>
                  <a:pt x="499599" y="135003"/>
                </a:lnTo>
                <a:lnTo>
                  <a:pt x="503427" y="137130"/>
                </a:lnTo>
                <a:lnTo>
                  <a:pt x="508261" y="135739"/>
                </a:lnTo>
                <a:lnTo>
                  <a:pt x="512504" y="128051"/>
                </a:lnTo>
                <a:lnTo>
                  <a:pt x="511117" y="123212"/>
                </a:lnTo>
                <a:lnTo>
                  <a:pt x="507289" y="121085"/>
                </a:lnTo>
                <a:lnTo>
                  <a:pt x="502499" y="118348"/>
                </a:lnTo>
                <a:close/>
              </a:path>
              <a:path w="586739" h="210819">
                <a:moveTo>
                  <a:pt x="505728" y="73035"/>
                </a:moveTo>
                <a:lnTo>
                  <a:pt x="501357" y="73771"/>
                </a:lnTo>
                <a:lnTo>
                  <a:pt x="500438" y="74109"/>
                </a:lnTo>
                <a:lnTo>
                  <a:pt x="470835" y="91261"/>
                </a:lnTo>
                <a:lnTo>
                  <a:pt x="502565" y="91261"/>
                </a:lnTo>
                <a:lnTo>
                  <a:pt x="507282" y="88524"/>
                </a:lnTo>
                <a:lnTo>
                  <a:pt x="511177" y="86516"/>
                </a:lnTo>
                <a:lnTo>
                  <a:pt x="512704" y="81717"/>
                </a:lnTo>
                <a:lnTo>
                  <a:pt x="509114" y="74732"/>
                </a:lnTo>
                <a:lnTo>
                  <a:pt x="505728" y="73035"/>
                </a:lnTo>
                <a:close/>
              </a:path>
              <a:path w="586739" h="210819">
                <a:moveTo>
                  <a:pt x="463066" y="50250"/>
                </a:moveTo>
                <a:lnTo>
                  <a:pt x="458517" y="50250"/>
                </a:lnTo>
                <a:lnTo>
                  <a:pt x="454959" y="53809"/>
                </a:lnTo>
                <a:lnTo>
                  <a:pt x="454966" y="91009"/>
                </a:lnTo>
                <a:lnTo>
                  <a:pt x="470835" y="91009"/>
                </a:lnTo>
                <a:lnTo>
                  <a:pt x="470835" y="58455"/>
                </a:lnTo>
                <a:lnTo>
                  <a:pt x="470968" y="54060"/>
                </a:lnTo>
                <a:lnTo>
                  <a:pt x="467529" y="50389"/>
                </a:lnTo>
                <a:lnTo>
                  <a:pt x="463066" y="5025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0946398" y="2185303"/>
            <a:ext cx="313690" cy="313690"/>
          </a:xfrm>
          <a:custGeom>
            <a:avLst/>
            <a:gdLst/>
            <a:ahLst/>
            <a:cxnLst/>
            <a:rect l="l" t="t" r="r" b="b"/>
            <a:pathLst>
              <a:path w="313690" h="313689">
                <a:moveTo>
                  <a:pt x="181435" y="0"/>
                </a:moveTo>
                <a:lnTo>
                  <a:pt x="132973" y="189"/>
                </a:lnTo>
                <a:lnTo>
                  <a:pt x="86290" y="15217"/>
                </a:lnTo>
                <a:lnTo>
                  <a:pt x="45070" y="45070"/>
                </a:lnTo>
                <a:lnTo>
                  <a:pt x="15217" y="86303"/>
                </a:lnTo>
                <a:lnTo>
                  <a:pt x="189" y="133009"/>
                </a:lnTo>
                <a:lnTo>
                  <a:pt x="0" y="181490"/>
                </a:lnTo>
                <a:lnTo>
                  <a:pt x="14659" y="228044"/>
                </a:lnTo>
                <a:lnTo>
                  <a:pt x="44181" y="268971"/>
                </a:lnTo>
                <a:lnTo>
                  <a:pt x="85158" y="298493"/>
                </a:lnTo>
                <a:lnTo>
                  <a:pt x="131718" y="313153"/>
                </a:lnTo>
                <a:lnTo>
                  <a:pt x="180180" y="312963"/>
                </a:lnTo>
                <a:lnTo>
                  <a:pt x="226862" y="297935"/>
                </a:lnTo>
                <a:lnTo>
                  <a:pt x="268082" y="268082"/>
                </a:lnTo>
                <a:lnTo>
                  <a:pt x="297935" y="226862"/>
                </a:lnTo>
                <a:lnTo>
                  <a:pt x="312963" y="180180"/>
                </a:lnTo>
                <a:lnTo>
                  <a:pt x="313153" y="131718"/>
                </a:lnTo>
                <a:lnTo>
                  <a:pt x="298493" y="85158"/>
                </a:lnTo>
                <a:lnTo>
                  <a:pt x="268971" y="44181"/>
                </a:lnTo>
                <a:lnTo>
                  <a:pt x="227995" y="14659"/>
                </a:lnTo>
                <a:lnTo>
                  <a:pt x="181435" y="0"/>
                </a:lnTo>
                <a:close/>
              </a:path>
            </a:pathLst>
          </a:custGeom>
          <a:solidFill>
            <a:srgbClr val="00A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10933827" y="2172112"/>
            <a:ext cx="339725" cy="339725"/>
          </a:xfrm>
          <a:custGeom>
            <a:avLst/>
            <a:gdLst/>
            <a:ahLst/>
            <a:cxnLst/>
            <a:rect l="l" t="t" r="r" b="b"/>
            <a:pathLst>
              <a:path w="339725" h="339725">
                <a:moveTo>
                  <a:pt x="170465" y="0"/>
                </a:moveTo>
                <a:lnTo>
                  <a:pt x="127365" y="5523"/>
                </a:lnTo>
                <a:lnTo>
                  <a:pt x="86338" y="22236"/>
                </a:lnTo>
                <a:lnTo>
                  <a:pt x="49641" y="50260"/>
                </a:lnTo>
                <a:lnTo>
                  <a:pt x="22190" y="86393"/>
                </a:lnTo>
                <a:lnTo>
                  <a:pt x="5637" y="127278"/>
                </a:lnTo>
                <a:lnTo>
                  <a:pt x="0" y="170513"/>
                </a:lnTo>
                <a:lnTo>
                  <a:pt x="5294" y="213695"/>
                </a:lnTo>
                <a:lnTo>
                  <a:pt x="21539" y="254421"/>
                </a:lnTo>
                <a:lnTo>
                  <a:pt x="48752" y="290290"/>
                </a:lnTo>
                <a:lnTo>
                  <a:pt x="85140" y="318031"/>
                </a:lnTo>
                <a:lnTo>
                  <a:pt x="125991" y="334420"/>
                </a:lnTo>
                <a:lnTo>
                  <a:pt x="169036" y="339598"/>
                </a:lnTo>
                <a:lnTo>
                  <a:pt x="212008" y="333705"/>
                </a:lnTo>
                <a:lnTo>
                  <a:pt x="252637" y="316883"/>
                </a:lnTo>
                <a:lnTo>
                  <a:pt x="253593" y="316150"/>
                </a:lnTo>
                <a:lnTo>
                  <a:pt x="192111" y="316150"/>
                </a:lnTo>
                <a:lnTo>
                  <a:pt x="146672" y="315870"/>
                </a:lnTo>
                <a:lnTo>
                  <a:pt x="103043" y="301830"/>
                </a:lnTo>
                <a:lnTo>
                  <a:pt x="64754" y="274161"/>
                </a:lnTo>
                <a:lnTo>
                  <a:pt x="37243" y="236092"/>
                </a:lnTo>
                <a:lnTo>
                  <a:pt x="23589" y="192879"/>
                </a:lnTo>
                <a:lnTo>
                  <a:pt x="23779" y="147910"/>
                </a:lnTo>
                <a:lnTo>
                  <a:pt x="37801" y="104574"/>
                </a:lnTo>
                <a:lnTo>
                  <a:pt x="65643" y="66262"/>
                </a:lnTo>
                <a:lnTo>
                  <a:pt x="104748" y="37676"/>
                </a:lnTo>
                <a:lnTo>
                  <a:pt x="148548" y="23196"/>
                </a:lnTo>
                <a:lnTo>
                  <a:pt x="254804" y="22755"/>
                </a:lnTo>
                <a:lnTo>
                  <a:pt x="253872" y="22043"/>
                </a:lnTo>
                <a:lnTo>
                  <a:pt x="213386" y="5546"/>
                </a:lnTo>
                <a:lnTo>
                  <a:pt x="170465" y="0"/>
                </a:lnTo>
                <a:close/>
              </a:path>
              <a:path w="339725" h="339725">
                <a:moveTo>
                  <a:pt x="254804" y="22755"/>
                </a:moveTo>
                <a:lnTo>
                  <a:pt x="193750" y="22755"/>
                </a:lnTo>
                <a:lnTo>
                  <a:pt x="237062" y="36286"/>
                </a:lnTo>
                <a:lnTo>
                  <a:pt x="275193" y="63722"/>
                </a:lnTo>
                <a:lnTo>
                  <a:pt x="302800" y="102024"/>
                </a:lnTo>
                <a:lnTo>
                  <a:pt x="316741" y="145745"/>
                </a:lnTo>
                <a:lnTo>
                  <a:pt x="316789" y="191436"/>
                </a:lnTo>
                <a:lnTo>
                  <a:pt x="302718" y="235645"/>
                </a:lnTo>
                <a:lnTo>
                  <a:pt x="274304" y="274923"/>
                </a:lnTo>
                <a:lnTo>
                  <a:pt x="235832" y="302544"/>
                </a:lnTo>
                <a:lnTo>
                  <a:pt x="192111" y="316150"/>
                </a:lnTo>
                <a:lnTo>
                  <a:pt x="253593" y="316150"/>
                </a:lnTo>
                <a:lnTo>
                  <a:pt x="288655" y="289274"/>
                </a:lnTo>
                <a:lnTo>
                  <a:pt x="316793" y="252727"/>
                </a:lnTo>
                <a:lnTo>
                  <a:pt x="333763" y="211950"/>
                </a:lnTo>
                <a:lnTo>
                  <a:pt x="339550" y="169084"/>
                </a:lnTo>
                <a:lnTo>
                  <a:pt x="334139" y="126272"/>
                </a:lnTo>
                <a:lnTo>
                  <a:pt x="317518" y="85653"/>
                </a:lnTo>
                <a:lnTo>
                  <a:pt x="289671" y="49371"/>
                </a:lnTo>
                <a:lnTo>
                  <a:pt x="254804" y="22755"/>
                </a:lnTo>
                <a:close/>
              </a:path>
              <a:path w="339725" h="339725">
                <a:moveTo>
                  <a:pt x="257037" y="182594"/>
                </a:moveTo>
                <a:lnTo>
                  <a:pt x="156321" y="182594"/>
                </a:lnTo>
                <a:lnTo>
                  <a:pt x="157591" y="257778"/>
                </a:lnTo>
                <a:lnTo>
                  <a:pt x="183245" y="257778"/>
                </a:lnTo>
                <a:lnTo>
                  <a:pt x="183499" y="184118"/>
                </a:lnTo>
                <a:lnTo>
                  <a:pt x="257032" y="183864"/>
                </a:lnTo>
                <a:lnTo>
                  <a:pt x="257037" y="182594"/>
                </a:lnTo>
                <a:close/>
              </a:path>
              <a:path w="339725" h="339725">
                <a:moveTo>
                  <a:pt x="183880" y="81756"/>
                </a:moveTo>
                <a:lnTo>
                  <a:pt x="158353" y="81883"/>
                </a:lnTo>
                <a:lnTo>
                  <a:pt x="156448" y="157067"/>
                </a:lnTo>
                <a:lnTo>
                  <a:pt x="82788" y="157321"/>
                </a:lnTo>
                <a:lnTo>
                  <a:pt x="82788" y="182975"/>
                </a:lnTo>
                <a:lnTo>
                  <a:pt x="257037" y="182594"/>
                </a:lnTo>
                <a:lnTo>
                  <a:pt x="257158" y="155289"/>
                </a:lnTo>
                <a:lnTo>
                  <a:pt x="183626" y="155289"/>
                </a:lnTo>
                <a:lnTo>
                  <a:pt x="183880" y="81756"/>
                </a:lnTo>
                <a:close/>
              </a:path>
              <a:path w="339725" h="339725">
                <a:moveTo>
                  <a:pt x="257159" y="155035"/>
                </a:moveTo>
                <a:lnTo>
                  <a:pt x="183626" y="155289"/>
                </a:lnTo>
                <a:lnTo>
                  <a:pt x="257158" y="155289"/>
                </a:lnTo>
                <a:lnTo>
                  <a:pt x="257159" y="15503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0997183" y="2237232"/>
            <a:ext cx="265175" cy="22707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2325623" y="2200655"/>
            <a:ext cx="670560" cy="76200"/>
          </a:xfrm>
          <a:custGeom>
            <a:avLst/>
            <a:gdLst/>
            <a:ahLst/>
            <a:cxnLst/>
            <a:rect l="l" t="t" r="r" b="b"/>
            <a:pathLst>
              <a:path w="670560" h="76200">
                <a:moveTo>
                  <a:pt x="594359" y="0"/>
                </a:moveTo>
                <a:lnTo>
                  <a:pt x="594359" y="76200"/>
                </a:lnTo>
                <a:lnTo>
                  <a:pt x="657859" y="44450"/>
                </a:lnTo>
                <a:lnTo>
                  <a:pt x="607059" y="44450"/>
                </a:lnTo>
                <a:lnTo>
                  <a:pt x="607059" y="31750"/>
                </a:lnTo>
                <a:lnTo>
                  <a:pt x="657859" y="31750"/>
                </a:lnTo>
                <a:lnTo>
                  <a:pt x="594359" y="0"/>
                </a:lnTo>
                <a:close/>
              </a:path>
              <a:path w="670560" h="76200">
                <a:moveTo>
                  <a:pt x="594359" y="31750"/>
                </a:moveTo>
                <a:lnTo>
                  <a:pt x="0" y="31750"/>
                </a:lnTo>
                <a:lnTo>
                  <a:pt x="0" y="44450"/>
                </a:lnTo>
                <a:lnTo>
                  <a:pt x="594359" y="44450"/>
                </a:lnTo>
                <a:lnTo>
                  <a:pt x="594359" y="31750"/>
                </a:lnTo>
                <a:close/>
              </a:path>
              <a:path w="670560" h="76200">
                <a:moveTo>
                  <a:pt x="657859" y="31750"/>
                </a:moveTo>
                <a:lnTo>
                  <a:pt x="607059" y="31750"/>
                </a:lnTo>
                <a:lnTo>
                  <a:pt x="607059" y="44450"/>
                </a:lnTo>
                <a:lnTo>
                  <a:pt x="657859" y="44450"/>
                </a:lnTo>
                <a:lnTo>
                  <a:pt x="670559" y="38100"/>
                </a:lnTo>
                <a:lnTo>
                  <a:pt x="657859"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968240" y="2199132"/>
            <a:ext cx="670560" cy="76200"/>
          </a:xfrm>
          <a:custGeom>
            <a:avLst/>
            <a:gdLst/>
            <a:ahLst/>
            <a:cxnLst/>
            <a:rect l="l" t="t" r="r" b="b"/>
            <a:pathLst>
              <a:path w="670560" h="76200">
                <a:moveTo>
                  <a:pt x="594360" y="0"/>
                </a:moveTo>
                <a:lnTo>
                  <a:pt x="594360" y="76200"/>
                </a:lnTo>
                <a:lnTo>
                  <a:pt x="657860" y="44450"/>
                </a:lnTo>
                <a:lnTo>
                  <a:pt x="607060" y="44450"/>
                </a:lnTo>
                <a:lnTo>
                  <a:pt x="607060" y="31750"/>
                </a:lnTo>
                <a:lnTo>
                  <a:pt x="657860" y="31750"/>
                </a:lnTo>
                <a:lnTo>
                  <a:pt x="594360" y="0"/>
                </a:lnTo>
                <a:close/>
              </a:path>
              <a:path w="670560" h="76200">
                <a:moveTo>
                  <a:pt x="594360" y="31750"/>
                </a:moveTo>
                <a:lnTo>
                  <a:pt x="0" y="31750"/>
                </a:lnTo>
                <a:lnTo>
                  <a:pt x="0" y="44450"/>
                </a:lnTo>
                <a:lnTo>
                  <a:pt x="594360" y="44450"/>
                </a:lnTo>
                <a:lnTo>
                  <a:pt x="594360" y="31750"/>
                </a:lnTo>
                <a:close/>
              </a:path>
              <a:path w="670560" h="76200">
                <a:moveTo>
                  <a:pt x="657860" y="31750"/>
                </a:moveTo>
                <a:lnTo>
                  <a:pt x="607060" y="31750"/>
                </a:lnTo>
                <a:lnTo>
                  <a:pt x="607060" y="44450"/>
                </a:lnTo>
                <a:lnTo>
                  <a:pt x="657860" y="44450"/>
                </a:lnTo>
                <a:lnTo>
                  <a:pt x="670560" y="38100"/>
                </a:lnTo>
                <a:lnTo>
                  <a:pt x="657860"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694676" y="2186939"/>
            <a:ext cx="670560" cy="76200"/>
          </a:xfrm>
          <a:custGeom>
            <a:avLst/>
            <a:gdLst/>
            <a:ahLst/>
            <a:cxnLst/>
            <a:rect l="l" t="t" r="r" b="b"/>
            <a:pathLst>
              <a:path w="670559" h="76200">
                <a:moveTo>
                  <a:pt x="594359" y="0"/>
                </a:moveTo>
                <a:lnTo>
                  <a:pt x="594359" y="76200"/>
                </a:lnTo>
                <a:lnTo>
                  <a:pt x="657859" y="44450"/>
                </a:lnTo>
                <a:lnTo>
                  <a:pt x="607059" y="44450"/>
                </a:lnTo>
                <a:lnTo>
                  <a:pt x="607059" y="31750"/>
                </a:lnTo>
                <a:lnTo>
                  <a:pt x="657859" y="31750"/>
                </a:lnTo>
                <a:lnTo>
                  <a:pt x="594359" y="0"/>
                </a:lnTo>
                <a:close/>
              </a:path>
              <a:path w="670559" h="76200">
                <a:moveTo>
                  <a:pt x="594359" y="31750"/>
                </a:moveTo>
                <a:lnTo>
                  <a:pt x="0" y="31750"/>
                </a:lnTo>
                <a:lnTo>
                  <a:pt x="0" y="44450"/>
                </a:lnTo>
                <a:lnTo>
                  <a:pt x="594359" y="44450"/>
                </a:lnTo>
                <a:lnTo>
                  <a:pt x="594359" y="31750"/>
                </a:lnTo>
                <a:close/>
              </a:path>
              <a:path w="670559" h="76200">
                <a:moveTo>
                  <a:pt x="657859" y="31750"/>
                </a:moveTo>
                <a:lnTo>
                  <a:pt x="607059" y="31750"/>
                </a:lnTo>
                <a:lnTo>
                  <a:pt x="607059" y="44450"/>
                </a:lnTo>
                <a:lnTo>
                  <a:pt x="657859" y="44450"/>
                </a:lnTo>
                <a:lnTo>
                  <a:pt x="670559" y="38100"/>
                </a:lnTo>
                <a:lnTo>
                  <a:pt x="657859"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3385946" y="4323791"/>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358894" y="4323791"/>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532373" y="4323791"/>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8322691" y="4323791"/>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9639172" y="4323791"/>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1281557" y="4541977"/>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2333751" y="4541977"/>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3385946" y="4541977"/>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358894" y="4541977"/>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5532373" y="4541977"/>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8322691" y="4541977"/>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9639172" y="4541977"/>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1281557" y="4760163"/>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333751" y="4760163"/>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385946" y="4760163"/>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358894" y="4760163"/>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32373" y="4760163"/>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8322691" y="4760163"/>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639172" y="4760163"/>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3496055" y="4466780"/>
            <a:ext cx="3039491" cy="148221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625596" y="4943855"/>
            <a:ext cx="2103881" cy="99912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721608" y="5116067"/>
            <a:ext cx="1813560" cy="551815"/>
          </a:xfrm>
          <a:custGeom>
            <a:avLst/>
            <a:gdLst/>
            <a:ahLst/>
            <a:cxnLst/>
            <a:rect l="l" t="t" r="r" b="b"/>
            <a:pathLst>
              <a:path w="1813560" h="551814">
                <a:moveTo>
                  <a:pt x="0" y="551687"/>
                </a:moveTo>
                <a:lnTo>
                  <a:pt x="1813560" y="551687"/>
                </a:lnTo>
                <a:lnTo>
                  <a:pt x="1813560" y="0"/>
                </a:lnTo>
                <a:lnTo>
                  <a:pt x="0" y="0"/>
                </a:lnTo>
                <a:lnTo>
                  <a:pt x="0" y="551687"/>
                </a:lnTo>
                <a:close/>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4657216" y="4690998"/>
            <a:ext cx="1600835" cy="424180"/>
          </a:xfrm>
          <a:custGeom>
            <a:avLst/>
            <a:gdLst/>
            <a:ahLst/>
            <a:cxnLst/>
            <a:rect l="l" t="t" r="r" b="b"/>
            <a:pathLst>
              <a:path w="1600835" h="424179">
                <a:moveTo>
                  <a:pt x="1600581" y="0"/>
                </a:moveTo>
                <a:lnTo>
                  <a:pt x="0" y="423925"/>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txBox="1"/>
          <p:nvPr/>
        </p:nvSpPr>
        <p:spPr>
          <a:xfrm>
            <a:off x="3924427" y="5192725"/>
            <a:ext cx="1410335" cy="39179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This is not </a:t>
            </a:r>
            <a:r>
              <a:rPr kumimoji="0" sz="1200" b="1" i="0" u="none" strike="noStrike" kern="1200" cap="none" spc="0" normalizeH="0" baseline="0" noProof="0" dirty="0">
                <a:ln>
                  <a:noFill/>
                </a:ln>
                <a:solidFill>
                  <a:prstClr val="black"/>
                </a:solidFill>
                <a:effectLst/>
                <a:uLnTx/>
                <a:uFillTx/>
                <a:latin typeface="Segoe UI Semibold"/>
                <a:ea typeface="+mn-ea"/>
                <a:cs typeface="Segoe UI Semibold"/>
              </a:rPr>
              <a:t>a</a:t>
            </a:r>
            <a:r>
              <a:rPr kumimoji="0" sz="1200" b="1" i="0" u="none" strike="noStrike" kern="1200" cap="none" spc="-7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familiar</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5"/>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device for</a:t>
            </a:r>
            <a:r>
              <a:rPr kumimoji="0" sz="1200" b="1" i="0" u="none" strike="noStrike" kern="1200" cap="none" spc="-2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Claire</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1" name="object 41"/>
          <p:cNvSpPr/>
          <p:nvPr/>
        </p:nvSpPr>
        <p:spPr>
          <a:xfrm>
            <a:off x="8953500" y="4392155"/>
            <a:ext cx="2411729" cy="168173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051035" y="5067300"/>
            <a:ext cx="2215260" cy="99912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9179052" y="5239511"/>
            <a:ext cx="1905000" cy="553720"/>
          </a:xfrm>
          <a:custGeom>
            <a:avLst/>
            <a:gdLst/>
            <a:ahLst/>
            <a:cxnLst/>
            <a:rect l="l" t="t" r="r" b="b"/>
            <a:pathLst>
              <a:path w="1905000" h="553720">
                <a:moveTo>
                  <a:pt x="0" y="553212"/>
                </a:moveTo>
                <a:lnTo>
                  <a:pt x="1905000" y="553212"/>
                </a:lnTo>
                <a:lnTo>
                  <a:pt x="1905000" y="0"/>
                </a:lnTo>
                <a:lnTo>
                  <a:pt x="0" y="0"/>
                </a:lnTo>
                <a:lnTo>
                  <a:pt x="0" y="553212"/>
                </a:lnTo>
                <a:close/>
              </a:path>
            </a:pathLst>
          </a:custGeom>
          <a:ln w="9524">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0115931" y="4613783"/>
            <a:ext cx="220345" cy="626745"/>
          </a:xfrm>
          <a:custGeom>
            <a:avLst/>
            <a:gdLst/>
            <a:ahLst/>
            <a:cxnLst/>
            <a:rect l="l" t="t" r="r" b="b"/>
            <a:pathLst>
              <a:path w="220345" h="626745">
                <a:moveTo>
                  <a:pt x="220218" y="0"/>
                </a:moveTo>
                <a:lnTo>
                  <a:pt x="0" y="626618"/>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txBox="1"/>
          <p:nvPr/>
        </p:nvSpPr>
        <p:spPr>
          <a:xfrm>
            <a:off x="9351644" y="5317616"/>
            <a:ext cx="1560830" cy="391795"/>
          </a:xfrm>
          <a:prstGeom prst="rect">
            <a:avLst/>
          </a:prstGeom>
        </p:spPr>
        <p:txBody>
          <a:bodyPr vert="horz" wrap="square" lIns="0" tIns="12700" rIns="0" bIns="0" rtlCol="0">
            <a:spAutoFit/>
          </a:bodyPr>
          <a:lstStyle/>
          <a:p>
            <a:pPr marL="12700" marR="5080" lvl="0" indent="80645"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20" normalizeH="0" baseline="0" noProof="0" dirty="0">
                <a:ln>
                  <a:noFill/>
                </a:ln>
                <a:solidFill>
                  <a:prstClr val="black"/>
                </a:solidFill>
                <a:effectLst/>
                <a:uLnTx/>
                <a:uFillTx/>
                <a:latin typeface="Segoe UI Semibold"/>
                <a:ea typeface="+mn-ea"/>
                <a:cs typeface="Segoe UI Semibold"/>
              </a:rPr>
              <a:t>We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have never seen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Claire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log in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from</a:t>
            </a:r>
            <a:r>
              <a:rPr kumimoji="0" sz="1200" b="1" i="0" u="none" strike="noStrike" kern="1200" cap="none" spc="-3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Italy</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6" name="object 46"/>
          <p:cNvSpPr/>
          <p:nvPr/>
        </p:nvSpPr>
        <p:spPr>
          <a:xfrm>
            <a:off x="6816852" y="4448505"/>
            <a:ext cx="2239391" cy="1750314"/>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6912864" y="4884369"/>
            <a:ext cx="2093214" cy="1364742"/>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7042404" y="5116067"/>
            <a:ext cx="1732914" cy="802005"/>
          </a:xfrm>
          <a:custGeom>
            <a:avLst/>
            <a:gdLst/>
            <a:ahLst/>
            <a:cxnLst/>
            <a:rect l="l" t="t" r="r" b="b"/>
            <a:pathLst>
              <a:path w="1732915" h="802004">
                <a:moveTo>
                  <a:pt x="0" y="801623"/>
                </a:moveTo>
                <a:lnTo>
                  <a:pt x="1732788" y="801623"/>
                </a:lnTo>
                <a:lnTo>
                  <a:pt x="1732788" y="0"/>
                </a:lnTo>
                <a:lnTo>
                  <a:pt x="0" y="0"/>
                </a:lnTo>
                <a:lnTo>
                  <a:pt x="0" y="801623"/>
                </a:lnTo>
                <a:close/>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7895843" y="4672965"/>
            <a:ext cx="596900" cy="441959"/>
          </a:xfrm>
          <a:custGeom>
            <a:avLst/>
            <a:gdLst/>
            <a:ahLst/>
            <a:cxnLst/>
            <a:rect l="l" t="t" r="r" b="b"/>
            <a:pathLst>
              <a:path w="596900" h="441960">
                <a:moveTo>
                  <a:pt x="0" y="441706"/>
                </a:moveTo>
                <a:lnTo>
                  <a:pt x="596900" y="0"/>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txBox="1"/>
          <p:nvPr/>
        </p:nvSpPr>
        <p:spPr>
          <a:xfrm>
            <a:off x="7211948" y="5134736"/>
            <a:ext cx="1393825" cy="757555"/>
          </a:xfrm>
          <a:prstGeom prst="rect">
            <a:avLst/>
          </a:prstGeom>
        </p:spPr>
        <p:txBody>
          <a:bodyPr vert="horz" wrap="square" lIns="0" tIns="12700" rIns="0" bIns="0" rtlCol="0">
            <a:spAutoFit/>
          </a:bodyPr>
          <a:lstStyle/>
          <a:p>
            <a:pPr marL="12065" marR="5080" lvl="0" indent="635"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There are 132 other  users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from</a:t>
            </a:r>
            <a:r>
              <a:rPr kumimoji="0" sz="1200" b="1" i="0" u="none" strike="noStrike" kern="1200" cap="none" spc="-50"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different  tenants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using this  </a:t>
            </a:r>
            <a:r>
              <a:rPr kumimoji="0" sz="1200" b="1" i="0" u="none" strike="noStrike" kern="1200" cap="none" spc="0" normalizeH="0" baseline="0" noProof="0" dirty="0">
                <a:ln>
                  <a:noFill/>
                </a:ln>
                <a:solidFill>
                  <a:prstClr val="black"/>
                </a:solidFill>
                <a:effectLst/>
                <a:uLnTx/>
                <a:uFillTx/>
                <a:latin typeface="Segoe UI Semibold"/>
                <a:ea typeface="+mn-ea"/>
                <a:cs typeface="Segoe UI Semibold"/>
              </a:rPr>
              <a:t>IP</a:t>
            </a:r>
            <a:r>
              <a:rPr kumimoji="0" sz="1200" b="1" i="0" u="none" strike="noStrike" kern="1200" cap="none" spc="-1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address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1" name="object 51"/>
          <p:cNvSpPr/>
          <p:nvPr/>
        </p:nvSpPr>
        <p:spPr>
          <a:xfrm>
            <a:off x="1056132" y="4501896"/>
            <a:ext cx="2643377" cy="1242682"/>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216152" y="4771644"/>
            <a:ext cx="2314194" cy="99912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448179" y="4727321"/>
            <a:ext cx="974090" cy="249554"/>
          </a:xfrm>
          <a:custGeom>
            <a:avLst/>
            <a:gdLst/>
            <a:ahLst/>
            <a:cxnLst/>
            <a:rect l="l" t="t" r="r" b="b"/>
            <a:pathLst>
              <a:path w="974089" h="249554">
                <a:moveTo>
                  <a:pt x="973962" y="0"/>
                </a:moveTo>
                <a:lnTo>
                  <a:pt x="0" y="249046"/>
                </a:lnTo>
              </a:path>
            </a:pathLst>
          </a:custGeom>
          <a:ln w="9524">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54" name="object 54"/>
          <p:cNvGraphicFramePr>
            <a:graphicFrameLocks noGrp="1"/>
          </p:cNvGraphicFramePr>
          <p:nvPr/>
        </p:nvGraphicFramePr>
        <p:xfrm>
          <a:off x="1275207" y="3444494"/>
          <a:ext cx="9417683" cy="2012692"/>
        </p:xfrm>
        <a:graphic>
          <a:graphicData uri="http://schemas.openxmlformats.org/drawingml/2006/table">
            <a:tbl>
              <a:tblPr firstRow="1" bandRow="1">
                <a:tableStyleId>{2D5ABB26-0587-4C30-8999-92F81FD0307C}</a:tableStyleId>
              </a:tblPr>
              <a:tblGrid>
                <a:gridCol w="1052195">
                  <a:extLst>
                    <a:ext uri="{9D8B030D-6E8A-4147-A177-3AD203B41FA5}">
                      <a16:colId xmlns:a16="http://schemas.microsoft.com/office/drawing/2014/main" val="20000"/>
                    </a:ext>
                  </a:extLst>
                </a:gridCol>
                <a:gridCol w="1052195">
                  <a:extLst>
                    <a:ext uri="{9D8B030D-6E8A-4147-A177-3AD203B41FA5}">
                      <a16:colId xmlns:a16="http://schemas.microsoft.com/office/drawing/2014/main" val="20001"/>
                    </a:ext>
                  </a:extLst>
                </a:gridCol>
                <a:gridCol w="972819">
                  <a:extLst>
                    <a:ext uri="{9D8B030D-6E8A-4147-A177-3AD203B41FA5}">
                      <a16:colId xmlns:a16="http://schemas.microsoft.com/office/drawing/2014/main" val="20002"/>
                    </a:ext>
                  </a:extLst>
                </a:gridCol>
                <a:gridCol w="1173480">
                  <a:extLst>
                    <a:ext uri="{9D8B030D-6E8A-4147-A177-3AD203B41FA5}">
                      <a16:colId xmlns:a16="http://schemas.microsoft.com/office/drawing/2014/main" val="20003"/>
                    </a:ext>
                  </a:extLst>
                </a:gridCol>
                <a:gridCol w="1409700">
                  <a:extLst>
                    <a:ext uri="{9D8B030D-6E8A-4147-A177-3AD203B41FA5}">
                      <a16:colId xmlns:a16="http://schemas.microsoft.com/office/drawing/2014/main" val="20004"/>
                    </a:ext>
                  </a:extLst>
                </a:gridCol>
                <a:gridCol w="1381125">
                  <a:extLst>
                    <a:ext uri="{9D8B030D-6E8A-4147-A177-3AD203B41FA5}">
                      <a16:colId xmlns:a16="http://schemas.microsoft.com/office/drawing/2014/main" val="20005"/>
                    </a:ext>
                  </a:extLst>
                </a:gridCol>
                <a:gridCol w="1316990">
                  <a:extLst>
                    <a:ext uri="{9D8B030D-6E8A-4147-A177-3AD203B41FA5}">
                      <a16:colId xmlns:a16="http://schemas.microsoft.com/office/drawing/2014/main" val="20006"/>
                    </a:ext>
                  </a:extLst>
                </a:gridCol>
                <a:gridCol w="1059179">
                  <a:extLst>
                    <a:ext uri="{9D8B030D-6E8A-4147-A177-3AD203B41FA5}">
                      <a16:colId xmlns:a16="http://schemas.microsoft.com/office/drawing/2014/main" val="20007"/>
                    </a:ext>
                  </a:extLst>
                </a:gridCol>
              </a:tblGrid>
              <a:tr h="218185">
                <a:tc>
                  <a:txBody>
                    <a:bodyPr/>
                    <a:lstStyle/>
                    <a:p>
                      <a:pPr algn="ctr">
                        <a:lnSpc>
                          <a:spcPts val="1620"/>
                        </a:lnSpc>
                      </a:pPr>
                      <a:r>
                        <a:rPr sz="1400" b="1" spc="-5" dirty="0">
                          <a:solidFill>
                            <a:srgbClr val="FFFFFF"/>
                          </a:solidFill>
                          <a:latin typeface="Segoe UI"/>
                          <a:cs typeface="Segoe UI"/>
                        </a:rPr>
                        <a:t>Session</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ts val="1620"/>
                        </a:lnSpc>
                      </a:pPr>
                      <a:r>
                        <a:rPr sz="1400" b="1" dirty="0">
                          <a:solidFill>
                            <a:srgbClr val="FFFFFF"/>
                          </a:solidFill>
                          <a:latin typeface="Segoe UI"/>
                          <a:cs typeface="Segoe UI"/>
                        </a:rPr>
                        <a:t>Date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ts val="1620"/>
                        </a:lnSpc>
                      </a:pPr>
                      <a:r>
                        <a:rPr sz="1400" b="1" dirty="0">
                          <a:solidFill>
                            <a:srgbClr val="FFFFFF"/>
                          </a:solidFill>
                          <a:latin typeface="Segoe UI"/>
                          <a:cs typeface="Segoe UI"/>
                        </a:rPr>
                        <a:t>Time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400050">
                        <a:lnSpc>
                          <a:spcPts val="1620"/>
                        </a:lnSpc>
                      </a:pPr>
                      <a:r>
                        <a:rPr sz="1400" b="1" spc="-5" dirty="0">
                          <a:solidFill>
                            <a:srgbClr val="FFFFFF"/>
                          </a:solidFill>
                          <a:latin typeface="Segoe UI"/>
                          <a:cs typeface="Segoe UI"/>
                        </a:rPr>
                        <a:t>User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spc="-5" dirty="0">
                          <a:solidFill>
                            <a:srgbClr val="FFFFFF"/>
                          </a:solidFill>
                          <a:latin typeface="Segoe UI"/>
                          <a:cs typeface="Segoe UI"/>
                        </a:rPr>
                        <a:t>Device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dirty="0">
                          <a:solidFill>
                            <a:srgbClr val="FFFFFF"/>
                          </a:solidFill>
                          <a:latin typeface="Segoe UI"/>
                          <a:cs typeface="Segoe UI"/>
                        </a:rPr>
                        <a:t>Application</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dirty="0">
                          <a:solidFill>
                            <a:srgbClr val="FFFFFF"/>
                          </a:solidFill>
                          <a:latin typeface="Segoe UI"/>
                          <a:cs typeface="Segoe UI"/>
                        </a:rPr>
                        <a:t>IP</a:t>
                      </a:r>
                      <a:r>
                        <a:rPr sz="1400" b="1" spc="-20" dirty="0">
                          <a:solidFill>
                            <a:srgbClr val="FFFFFF"/>
                          </a:solidFill>
                          <a:latin typeface="Segoe UI"/>
                          <a:cs typeface="Segoe UI"/>
                        </a:rPr>
                        <a:t> </a:t>
                      </a:r>
                      <a:r>
                        <a:rPr sz="1400" b="1" spc="-5" dirty="0">
                          <a:solidFill>
                            <a:srgbClr val="FFFFFF"/>
                          </a:solidFill>
                          <a:latin typeface="Segoe UI"/>
                          <a:cs typeface="Segoe UI"/>
                        </a:rPr>
                        <a:t>Address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270" algn="ctr">
                        <a:lnSpc>
                          <a:spcPts val="1620"/>
                        </a:lnSpc>
                      </a:pPr>
                      <a:r>
                        <a:rPr sz="1400" b="1" spc="10" dirty="0">
                          <a:solidFill>
                            <a:srgbClr val="FFFFFF"/>
                          </a:solidFill>
                          <a:latin typeface="Segoe UI"/>
                          <a:cs typeface="Segoe UI"/>
                        </a:rPr>
                        <a:t>Country</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extLst>
                  <a:ext uri="{0D108BD9-81ED-4DB2-BD59-A6C34878D82A}">
                    <a16:rowId xmlns:a16="http://schemas.microsoft.com/office/drawing/2014/main" val="10000"/>
                  </a:ext>
                </a:extLst>
              </a:tr>
              <a:tr h="218312">
                <a:tc>
                  <a:txBody>
                    <a:bodyPr/>
                    <a:lstStyle/>
                    <a:p>
                      <a:pPr algn="ctr">
                        <a:lnSpc>
                          <a:spcPts val="1620"/>
                        </a:lnSpc>
                      </a:pPr>
                      <a:r>
                        <a:rPr sz="1400" dirty="0">
                          <a:latin typeface="Segoe UI"/>
                          <a:cs typeface="Segoe UI"/>
                        </a:rPr>
                        <a:t>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spc="-5" dirty="0">
                          <a:latin typeface="Segoe UI"/>
                          <a:cs typeface="Segoe UI"/>
                        </a:rPr>
                        <a:t>10:05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1.2.3.4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extLst>
                  <a:ext uri="{0D108BD9-81ED-4DB2-BD59-A6C34878D82A}">
                    <a16:rowId xmlns:a16="http://schemas.microsoft.com/office/drawing/2014/main" val="10001"/>
                  </a:ext>
                </a:extLst>
              </a:tr>
              <a:tr h="218186">
                <a:tc>
                  <a:txBody>
                    <a:bodyPr/>
                    <a:lstStyle/>
                    <a:p>
                      <a:pPr algn="ctr">
                        <a:lnSpc>
                          <a:spcPts val="1620"/>
                        </a:lnSpc>
                      </a:pPr>
                      <a:r>
                        <a:rPr sz="1400" dirty="0">
                          <a:latin typeface="Segoe UI"/>
                          <a:cs typeface="Segoe UI"/>
                        </a:rPr>
                        <a:t>2</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spc="-5" dirty="0">
                          <a:latin typeface="Segoe UI"/>
                          <a:cs typeface="Segoe UI"/>
                        </a:rPr>
                        <a:t>15:07</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1.2.3.5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extLst>
                  <a:ext uri="{0D108BD9-81ED-4DB2-BD59-A6C34878D82A}">
                    <a16:rowId xmlns:a16="http://schemas.microsoft.com/office/drawing/2014/main" val="10002"/>
                  </a:ext>
                </a:extLst>
              </a:tr>
              <a:tr h="218185">
                <a:tc>
                  <a:txBody>
                    <a:bodyPr/>
                    <a:lstStyle/>
                    <a:p>
                      <a:pPr algn="ctr">
                        <a:lnSpc>
                          <a:spcPts val="1620"/>
                        </a:lnSpc>
                      </a:pPr>
                      <a:r>
                        <a:rPr sz="1400" dirty="0">
                          <a:latin typeface="Segoe UI"/>
                          <a:cs typeface="Segoe UI"/>
                        </a:rPr>
                        <a:t>3</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spc="-5" dirty="0">
                          <a:latin typeface="Segoe UI"/>
                          <a:cs typeface="Segoe UI"/>
                        </a:rPr>
                        <a:t>16:45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Windows</a:t>
                      </a:r>
                      <a:r>
                        <a:rPr sz="1400" spc="-30" dirty="0">
                          <a:latin typeface="Segoe UI"/>
                          <a:cs typeface="Segoe UI"/>
                        </a:rPr>
                        <a:t> </a:t>
                      </a:r>
                      <a:r>
                        <a:rPr sz="1400" spc="-5" dirty="0">
                          <a:latin typeface="Segoe UI"/>
                          <a:cs typeface="Segoe UI"/>
                        </a:rPr>
                        <a:t>10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Salesforce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2.2.2.1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extLst>
                  <a:ext uri="{0D108BD9-81ED-4DB2-BD59-A6C34878D82A}">
                    <a16:rowId xmlns:a16="http://schemas.microsoft.com/office/drawing/2014/main" val="10003"/>
                  </a:ext>
                </a:extLst>
              </a:tr>
              <a:tr h="218312">
                <a:tc>
                  <a:txBody>
                    <a:bodyPr/>
                    <a:lstStyle/>
                    <a:p>
                      <a:pPr algn="ctr">
                        <a:lnSpc>
                          <a:spcPts val="1620"/>
                        </a:lnSpc>
                      </a:pPr>
                      <a:r>
                        <a:rPr sz="1400" dirty="0">
                          <a:latin typeface="Segoe UI"/>
                          <a:cs typeface="Segoe UI"/>
                        </a:rPr>
                        <a:t>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4-Mar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spc="-5" dirty="0">
                          <a:latin typeface="Segoe UI"/>
                          <a:cs typeface="Segoe UI"/>
                        </a:rPr>
                        <a:t>10:23</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Windows</a:t>
                      </a:r>
                      <a:r>
                        <a:rPr sz="1400" spc="-30" dirty="0">
                          <a:latin typeface="Segoe UI"/>
                          <a:cs typeface="Segoe UI"/>
                        </a:rPr>
                        <a:t> </a:t>
                      </a:r>
                      <a:r>
                        <a:rPr sz="1400" spc="-5" dirty="0">
                          <a:latin typeface="Segoe UI"/>
                          <a:cs typeface="Segoe UI"/>
                        </a:rPr>
                        <a:t>10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Salesforce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2.2.2.1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4"/>
                  </a:ext>
                </a:extLst>
              </a:tr>
              <a:tr h="218186">
                <a:tc>
                  <a:txBody>
                    <a:bodyPr/>
                    <a:lstStyle/>
                    <a:p>
                      <a:pPr algn="ctr">
                        <a:lnSpc>
                          <a:spcPts val="1620"/>
                        </a:lnSpc>
                      </a:pPr>
                      <a:r>
                        <a:rPr sz="1400" dirty="0">
                          <a:latin typeface="Segoe UI"/>
                          <a:cs typeface="Segoe UI"/>
                        </a:rPr>
                        <a:t>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4-Mar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2:04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Linux</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10" dirty="0">
                          <a:latin typeface="Segoe UI"/>
                          <a:cs typeface="Segoe UI"/>
                        </a:rPr>
                        <a:t>Sway</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0E6FF"/>
                    </a:solidFill>
                  </a:tcPr>
                </a:tc>
                <a:tc>
                  <a:txBody>
                    <a:bodyPr/>
                    <a:lstStyle/>
                    <a:p>
                      <a:pPr algn="ctr">
                        <a:lnSpc>
                          <a:spcPts val="1620"/>
                        </a:lnSpc>
                      </a:pPr>
                      <a:r>
                        <a:rPr sz="1400" spc="-5" dirty="0">
                          <a:latin typeface="Segoe UI"/>
                          <a:cs typeface="Segoe UI"/>
                        </a:rPr>
                        <a:t>13.22.12.12</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IT</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5"/>
                  </a:ext>
                </a:extLst>
              </a:tr>
              <a:tr h="218186">
                <a:tc>
                  <a:txBody>
                    <a:bodyPr/>
                    <a:lstStyle/>
                    <a:p>
                      <a:pPr algn="ctr">
                        <a:lnSpc>
                          <a:spcPts val="1620"/>
                        </a:lnSpc>
                      </a:pPr>
                      <a:r>
                        <a:rPr sz="1400" dirty="0">
                          <a:latin typeface="Segoe UI"/>
                          <a:cs typeface="Segoe UI"/>
                        </a:rPr>
                        <a:t>6</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5-Mar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11:30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1.2.3.4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6"/>
                  </a:ext>
                </a:extLst>
              </a:tr>
              <a:tr h="485140">
                <a:tc gridSpan="2">
                  <a:txBody>
                    <a:bodyPr/>
                    <a:lstStyle/>
                    <a:p>
                      <a:pPr marR="10160" algn="ctr">
                        <a:lnSpc>
                          <a:spcPct val="100000"/>
                        </a:lnSpc>
                        <a:spcBef>
                          <a:spcPts val="440"/>
                        </a:spcBef>
                      </a:pPr>
                      <a:r>
                        <a:rPr sz="1200" b="1" spc="-10" dirty="0">
                          <a:latin typeface="Segoe UI Semibold"/>
                          <a:cs typeface="Segoe UI Semibold"/>
                        </a:rPr>
                        <a:t>Claire </a:t>
                      </a:r>
                      <a:r>
                        <a:rPr sz="1200" b="1" spc="-5" dirty="0">
                          <a:latin typeface="Segoe UI Semibold"/>
                          <a:cs typeface="Segoe UI Semibold"/>
                        </a:rPr>
                        <a:t>doesn’t</a:t>
                      </a:r>
                      <a:r>
                        <a:rPr sz="1200" b="1" dirty="0">
                          <a:latin typeface="Segoe UI Semibold"/>
                          <a:cs typeface="Segoe UI Semibold"/>
                        </a:rPr>
                        <a:t> </a:t>
                      </a:r>
                      <a:r>
                        <a:rPr sz="1200" b="1" spc="-5" dirty="0">
                          <a:latin typeface="Segoe UI Semibold"/>
                          <a:cs typeface="Segoe UI Semibold"/>
                        </a:rPr>
                        <a:t>normally</a:t>
                      </a:r>
                      <a:endParaRPr sz="1200">
                        <a:latin typeface="Segoe UI Semibold"/>
                        <a:cs typeface="Segoe UI Semibold"/>
                      </a:endParaRPr>
                    </a:p>
                    <a:p>
                      <a:pPr marR="8890" algn="ctr">
                        <a:lnSpc>
                          <a:spcPct val="100000"/>
                        </a:lnSpc>
                      </a:pPr>
                      <a:r>
                        <a:rPr sz="1200" b="1" spc="-5" dirty="0">
                          <a:latin typeface="Segoe UI Semibold"/>
                          <a:cs typeface="Segoe UI Semibold"/>
                        </a:rPr>
                        <a:t>log in </a:t>
                      </a:r>
                      <a:r>
                        <a:rPr sz="1200" b="1" dirty="0">
                          <a:latin typeface="Segoe UI Semibold"/>
                          <a:cs typeface="Segoe UI Semibold"/>
                        </a:rPr>
                        <a:t>at 2</a:t>
                      </a:r>
                      <a:r>
                        <a:rPr sz="1200" b="1" spc="-55" dirty="0">
                          <a:latin typeface="Segoe UI Semibold"/>
                          <a:cs typeface="Segoe UI Semibold"/>
                        </a:rPr>
                        <a:t> </a:t>
                      </a:r>
                      <a:r>
                        <a:rPr sz="1200" b="1" spc="-5" dirty="0">
                          <a:latin typeface="Segoe UI Semibold"/>
                          <a:cs typeface="Segoe UI Semibold"/>
                        </a:rPr>
                        <a:t>AM</a:t>
                      </a:r>
                      <a:endParaRPr sz="1200">
                        <a:latin typeface="Segoe UI Semibold"/>
                        <a:cs typeface="Segoe UI Semibold"/>
                      </a:endParaRPr>
                    </a:p>
                  </a:txBody>
                  <a:tcPr marL="0" marR="0" marT="55880" marB="0">
                    <a:lnL w="9525">
                      <a:solidFill>
                        <a:srgbClr val="50E6FF"/>
                      </a:solidFill>
                      <a:prstDash val="solid"/>
                    </a:lnL>
                    <a:lnR w="9525">
                      <a:solidFill>
                        <a:srgbClr val="50E6FF"/>
                      </a:solidFill>
                      <a:prstDash val="solid"/>
                    </a:lnR>
                    <a:lnT w="12700">
                      <a:solidFill>
                        <a:srgbClr val="FFFFFF"/>
                      </a:solidFill>
                      <a:prstDash val="solid"/>
                    </a:lnT>
                    <a:lnB w="9525">
                      <a:solidFill>
                        <a:srgbClr val="50E6FF"/>
                      </a:solidFill>
                      <a:prstDash val="solid"/>
                    </a:lnB>
                  </a:tcPr>
                </a:tc>
                <a:tc hMerge="1">
                  <a:txBody>
                    <a:bodyPr/>
                    <a:lstStyle/>
                    <a:p>
                      <a:endParaRPr/>
                    </a:p>
                  </a:txBody>
                  <a:tcPr marL="0" marR="0" marT="0" marB="0"/>
                </a:tc>
                <a:tc gridSpan="6">
                  <a:txBody>
                    <a:bodyPr/>
                    <a:lstStyle/>
                    <a:p>
                      <a:pPr>
                        <a:lnSpc>
                          <a:spcPct val="100000"/>
                        </a:lnSpc>
                      </a:pPr>
                      <a:endParaRPr sz="1400">
                        <a:latin typeface="Times New Roman"/>
                        <a:cs typeface="Times New Roman"/>
                      </a:endParaRPr>
                    </a:p>
                  </a:txBody>
                  <a:tcPr marL="0" marR="0" marT="0" marB="0">
                    <a:lnL w="9525">
                      <a:solidFill>
                        <a:srgbClr val="50E6FF"/>
                      </a:solidFill>
                      <a:prstDash val="solid"/>
                    </a:lnL>
                    <a:lnT w="12700">
                      <a:solidFill>
                        <a:srgbClr val="FFFFFF"/>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graphicFrame>
        <p:nvGraphicFramePr>
          <p:cNvPr id="55" name="object 55"/>
          <p:cNvGraphicFramePr>
            <a:graphicFrameLocks noGrp="1"/>
          </p:cNvGraphicFramePr>
          <p:nvPr/>
        </p:nvGraphicFramePr>
        <p:xfrm>
          <a:off x="1234782" y="6028702"/>
          <a:ext cx="9417049" cy="647381"/>
        </p:xfrm>
        <a:graphic>
          <a:graphicData uri="http://schemas.openxmlformats.org/drawingml/2006/table">
            <a:tbl>
              <a:tblPr firstRow="1" bandRow="1">
                <a:tableStyleId>{2D5ABB26-0587-4C30-8999-92F81FD0307C}</a:tableStyleId>
              </a:tblPr>
              <a:tblGrid>
                <a:gridCol w="2316480">
                  <a:extLst>
                    <a:ext uri="{9D8B030D-6E8A-4147-A177-3AD203B41FA5}">
                      <a16:colId xmlns:a16="http://schemas.microsoft.com/office/drawing/2014/main" val="20000"/>
                    </a:ext>
                  </a:extLst>
                </a:gridCol>
                <a:gridCol w="1926590">
                  <a:extLst>
                    <a:ext uri="{9D8B030D-6E8A-4147-A177-3AD203B41FA5}">
                      <a16:colId xmlns:a16="http://schemas.microsoft.com/office/drawing/2014/main" val="20001"/>
                    </a:ext>
                  </a:extLst>
                </a:gridCol>
                <a:gridCol w="1666875">
                  <a:extLst>
                    <a:ext uri="{9D8B030D-6E8A-4147-A177-3AD203B41FA5}">
                      <a16:colId xmlns:a16="http://schemas.microsoft.com/office/drawing/2014/main" val="20002"/>
                    </a:ext>
                  </a:extLst>
                </a:gridCol>
                <a:gridCol w="1450340">
                  <a:extLst>
                    <a:ext uri="{9D8B030D-6E8A-4147-A177-3AD203B41FA5}">
                      <a16:colId xmlns:a16="http://schemas.microsoft.com/office/drawing/2014/main" val="20003"/>
                    </a:ext>
                  </a:extLst>
                </a:gridCol>
                <a:gridCol w="2056764">
                  <a:extLst>
                    <a:ext uri="{9D8B030D-6E8A-4147-A177-3AD203B41FA5}">
                      <a16:colId xmlns:a16="http://schemas.microsoft.com/office/drawing/2014/main" val="20004"/>
                    </a:ext>
                  </a:extLst>
                </a:gridCol>
              </a:tblGrid>
              <a:tr h="347446">
                <a:tc>
                  <a:txBody>
                    <a:bodyPr/>
                    <a:lstStyle/>
                    <a:p>
                      <a:pPr algn="ctr">
                        <a:lnSpc>
                          <a:spcPct val="100000"/>
                        </a:lnSpc>
                        <a:spcBef>
                          <a:spcPts val="515"/>
                        </a:spcBef>
                      </a:pPr>
                      <a:r>
                        <a:rPr sz="1400" b="1" spc="-5" dirty="0">
                          <a:solidFill>
                            <a:srgbClr val="FFFFFF"/>
                          </a:solidFill>
                          <a:latin typeface="Segoe UI"/>
                          <a:cs typeface="Segoe UI"/>
                        </a:rPr>
                        <a:t>IsNormalTimeOfDay</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635" algn="ctr">
                        <a:lnSpc>
                          <a:spcPct val="100000"/>
                        </a:lnSpc>
                        <a:spcBef>
                          <a:spcPts val="515"/>
                        </a:spcBef>
                      </a:pPr>
                      <a:r>
                        <a:rPr sz="1400" b="1" spc="-10" dirty="0">
                          <a:solidFill>
                            <a:srgbClr val="FFFFFF"/>
                          </a:solidFill>
                          <a:latin typeface="Segoe UI"/>
                          <a:cs typeface="Segoe UI"/>
                        </a:rPr>
                        <a:t>IsFamiliarDevice</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ct val="100000"/>
                        </a:lnSpc>
                        <a:spcBef>
                          <a:spcPts val="515"/>
                        </a:spcBef>
                      </a:pPr>
                      <a:r>
                        <a:rPr sz="1400" b="1" spc="-5" dirty="0">
                          <a:solidFill>
                            <a:srgbClr val="FFFFFF"/>
                          </a:solidFill>
                          <a:latin typeface="Segoe UI"/>
                          <a:cs typeface="Segoe UI"/>
                        </a:rPr>
                        <a:t>IsFamiliarApp</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635" algn="ctr">
                        <a:lnSpc>
                          <a:spcPct val="100000"/>
                        </a:lnSpc>
                        <a:spcBef>
                          <a:spcPts val="515"/>
                        </a:spcBef>
                      </a:pPr>
                      <a:r>
                        <a:rPr sz="1400" b="1" spc="-5" dirty="0">
                          <a:solidFill>
                            <a:srgbClr val="FFFFFF"/>
                          </a:solidFill>
                          <a:latin typeface="Segoe UI"/>
                          <a:cs typeface="Segoe UI"/>
                        </a:rPr>
                        <a:t>IsFamiliarIP</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ct val="100000"/>
                        </a:lnSpc>
                        <a:spcBef>
                          <a:spcPts val="515"/>
                        </a:spcBef>
                      </a:pPr>
                      <a:r>
                        <a:rPr sz="1400" b="1" spc="-5" dirty="0">
                          <a:solidFill>
                            <a:srgbClr val="FFFFFF"/>
                          </a:solidFill>
                          <a:latin typeface="Segoe UI"/>
                          <a:cs typeface="Segoe UI"/>
                        </a:rPr>
                        <a:t>IsFamiliarCountry</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extLst>
                  <a:ext uri="{0D108BD9-81ED-4DB2-BD59-A6C34878D82A}">
                    <a16:rowId xmlns:a16="http://schemas.microsoft.com/office/drawing/2014/main" val="10000"/>
                  </a:ext>
                </a:extLst>
              </a:tr>
              <a:tr h="299935">
                <a:tc>
                  <a:txBody>
                    <a:bodyPr/>
                    <a:lstStyle/>
                    <a:p>
                      <a:pPr marL="1905"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270"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270"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905"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extLst>
                  <a:ext uri="{0D108BD9-81ED-4DB2-BD59-A6C34878D82A}">
                    <a16:rowId xmlns:a16="http://schemas.microsoft.com/office/drawing/2014/main" val="10001"/>
                  </a:ext>
                </a:extLst>
              </a:tr>
            </a:tbl>
          </a:graphicData>
        </a:graphic>
      </p:graphicFrame>
      <p:sp>
        <p:nvSpPr>
          <p:cNvPr id="56" name="object 56"/>
          <p:cNvSpPr txBox="1"/>
          <p:nvPr/>
        </p:nvSpPr>
        <p:spPr>
          <a:xfrm>
            <a:off x="11131042" y="4502911"/>
            <a:ext cx="76263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40" normalizeH="0" baseline="0" noProof="0" dirty="0">
                <a:ln>
                  <a:noFill/>
                </a:ln>
                <a:solidFill>
                  <a:prstClr val="black"/>
                </a:solidFill>
                <a:effectLst/>
                <a:uLnTx/>
                <a:uFillTx/>
                <a:latin typeface="Calibri"/>
                <a:ea typeface="+mn-ea"/>
                <a:cs typeface="Calibri"/>
              </a:rPr>
              <a:t>Seems</a:t>
            </a:r>
            <a:r>
              <a:rPr kumimoji="0" sz="1400" b="0" i="0" u="none" strike="noStrike" kern="1200" cap="none" spc="-175" normalizeH="0" baseline="0" noProof="0" dirty="0">
                <a:ln>
                  <a:noFill/>
                </a:ln>
                <a:solidFill>
                  <a:prstClr val="black"/>
                </a:solidFill>
                <a:effectLst/>
                <a:uLnTx/>
                <a:uFillTx/>
                <a:latin typeface="Calibri"/>
                <a:ea typeface="+mn-ea"/>
                <a:cs typeface="Calibri"/>
              </a:rPr>
              <a:t> </a:t>
            </a:r>
            <a:r>
              <a:rPr kumimoji="0" sz="1400" b="0" i="0" u="none" strike="noStrike" kern="1200" cap="none" spc="-30" normalizeH="0" baseline="0" noProof="0" dirty="0">
                <a:ln>
                  <a:noFill/>
                </a:ln>
                <a:solidFill>
                  <a:prstClr val="black"/>
                </a:solidFill>
                <a:effectLst/>
                <a:uLnTx/>
                <a:uFillTx/>
                <a:latin typeface="Calibri"/>
                <a:ea typeface="+mn-ea"/>
                <a:cs typeface="Calibri"/>
              </a:rPr>
              <a:t>Bad</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57" name="object 57"/>
          <p:cNvSpPr/>
          <p:nvPr/>
        </p:nvSpPr>
        <p:spPr>
          <a:xfrm>
            <a:off x="10747247" y="4471415"/>
            <a:ext cx="317500" cy="315595"/>
          </a:xfrm>
          <a:custGeom>
            <a:avLst/>
            <a:gdLst/>
            <a:ahLst/>
            <a:cxnLst/>
            <a:rect l="l" t="t" r="r" b="b"/>
            <a:pathLst>
              <a:path w="317500" h="315595">
                <a:moveTo>
                  <a:pt x="158496" y="0"/>
                </a:moveTo>
                <a:lnTo>
                  <a:pt x="108411" y="8040"/>
                </a:lnTo>
                <a:lnTo>
                  <a:pt x="64904" y="30431"/>
                </a:lnTo>
                <a:lnTo>
                  <a:pt x="30589" y="64574"/>
                </a:lnTo>
                <a:lnTo>
                  <a:pt x="8083" y="107874"/>
                </a:lnTo>
                <a:lnTo>
                  <a:pt x="0" y="157733"/>
                </a:lnTo>
                <a:lnTo>
                  <a:pt x="8083" y="207593"/>
                </a:lnTo>
                <a:lnTo>
                  <a:pt x="30589" y="250893"/>
                </a:lnTo>
                <a:lnTo>
                  <a:pt x="64904" y="285036"/>
                </a:lnTo>
                <a:lnTo>
                  <a:pt x="108411" y="307427"/>
                </a:lnTo>
                <a:lnTo>
                  <a:pt x="158496" y="315467"/>
                </a:lnTo>
                <a:lnTo>
                  <a:pt x="208580" y="307427"/>
                </a:lnTo>
                <a:lnTo>
                  <a:pt x="252087" y="285036"/>
                </a:lnTo>
                <a:lnTo>
                  <a:pt x="286402" y="250893"/>
                </a:lnTo>
                <a:lnTo>
                  <a:pt x="308908" y="207593"/>
                </a:lnTo>
                <a:lnTo>
                  <a:pt x="316992" y="157733"/>
                </a:lnTo>
                <a:lnTo>
                  <a:pt x="308908" y="107874"/>
                </a:lnTo>
                <a:lnTo>
                  <a:pt x="286402" y="64574"/>
                </a:lnTo>
                <a:lnTo>
                  <a:pt x="252087" y="30431"/>
                </a:lnTo>
                <a:lnTo>
                  <a:pt x="208580" y="8040"/>
                </a:lnTo>
                <a:lnTo>
                  <a:pt x="158496"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10735056" y="4460747"/>
            <a:ext cx="341630" cy="338455"/>
          </a:xfrm>
          <a:custGeom>
            <a:avLst/>
            <a:gdLst/>
            <a:ahLst/>
            <a:cxnLst/>
            <a:rect l="l" t="t" r="r" b="b"/>
            <a:pathLst>
              <a:path w="341629" h="338454">
                <a:moveTo>
                  <a:pt x="170688" y="0"/>
                </a:moveTo>
                <a:lnTo>
                  <a:pt x="125632" y="5951"/>
                </a:lnTo>
                <a:lnTo>
                  <a:pt x="84948" y="22803"/>
                </a:lnTo>
                <a:lnTo>
                  <a:pt x="50339" y="49053"/>
                </a:lnTo>
                <a:lnTo>
                  <a:pt x="23509" y="83199"/>
                </a:lnTo>
                <a:lnTo>
                  <a:pt x="6161" y="123736"/>
                </a:lnTo>
                <a:lnTo>
                  <a:pt x="0" y="169163"/>
                </a:lnTo>
                <a:lnTo>
                  <a:pt x="6161" y="213797"/>
                </a:lnTo>
                <a:lnTo>
                  <a:pt x="23509" y="254112"/>
                </a:lnTo>
                <a:lnTo>
                  <a:pt x="50339" y="288417"/>
                </a:lnTo>
                <a:lnTo>
                  <a:pt x="84948" y="315016"/>
                </a:lnTo>
                <a:lnTo>
                  <a:pt x="125632" y="332217"/>
                </a:lnTo>
                <a:lnTo>
                  <a:pt x="170688" y="338327"/>
                </a:lnTo>
                <a:lnTo>
                  <a:pt x="216536" y="332217"/>
                </a:lnTo>
                <a:lnTo>
                  <a:pt x="255765" y="315721"/>
                </a:lnTo>
                <a:lnTo>
                  <a:pt x="170688" y="315721"/>
                </a:lnTo>
                <a:lnTo>
                  <a:pt x="123845" y="308270"/>
                </a:lnTo>
                <a:lnTo>
                  <a:pt x="83220" y="287505"/>
                </a:lnTo>
                <a:lnTo>
                  <a:pt x="51221" y="255810"/>
                </a:lnTo>
                <a:lnTo>
                  <a:pt x="30256" y="215568"/>
                </a:lnTo>
                <a:lnTo>
                  <a:pt x="22733" y="169163"/>
                </a:lnTo>
                <a:lnTo>
                  <a:pt x="30256" y="121643"/>
                </a:lnTo>
                <a:lnTo>
                  <a:pt x="51221" y="80725"/>
                </a:lnTo>
                <a:lnTo>
                  <a:pt x="83220" y="48682"/>
                </a:lnTo>
                <a:lnTo>
                  <a:pt x="123845" y="27789"/>
                </a:lnTo>
                <a:lnTo>
                  <a:pt x="170688" y="20319"/>
                </a:lnTo>
                <a:lnTo>
                  <a:pt x="251414" y="20319"/>
                </a:lnTo>
                <a:lnTo>
                  <a:pt x="216536" y="5951"/>
                </a:lnTo>
                <a:lnTo>
                  <a:pt x="170688" y="0"/>
                </a:lnTo>
                <a:close/>
              </a:path>
              <a:path w="341629" h="338454">
                <a:moveTo>
                  <a:pt x="251414" y="20319"/>
                </a:moveTo>
                <a:lnTo>
                  <a:pt x="170688" y="20319"/>
                </a:lnTo>
                <a:lnTo>
                  <a:pt x="217768" y="27789"/>
                </a:lnTo>
                <a:lnTo>
                  <a:pt x="258960" y="48682"/>
                </a:lnTo>
                <a:lnTo>
                  <a:pt x="291635" y="80725"/>
                </a:lnTo>
                <a:lnTo>
                  <a:pt x="313167" y="121643"/>
                </a:lnTo>
                <a:lnTo>
                  <a:pt x="320928" y="169163"/>
                </a:lnTo>
                <a:lnTo>
                  <a:pt x="313167" y="215568"/>
                </a:lnTo>
                <a:lnTo>
                  <a:pt x="291635" y="255810"/>
                </a:lnTo>
                <a:lnTo>
                  <a:pt x="258960" y="287505"/>
                </a:lnTo>
                <a:lnTo>
                  <a:pt x="217768" y="308270"/>
                </a:lnTo>
                <a:lnTo>
                  <a:pt x="170688" y="315721"/>
                </a:lnTo>
                <a:lnTo>
                  <a:pt x="255765" y="315721"/>
                </a:lnTo>
                <a:lnTo>
                  <a:pt x="291893" y="288417"/>
                </a:lnTo>
                <a:lnTo>
                  <a:pt x="318374" y="254112"/>
                </a:lnTo>
                <a:lnTo>
                  <a:pt x="335373" y="213797"/>
                </a:lnTo>
                <a:lnTo>
                  <a:pt x="341375" y="169163"/>
                </a:lnTo>
                <a:lnTo>
                  <a:pt x="335373" y="123736"/>
                </a:lnTo>
                <a:lnTo>
                  <a:pt x="318374" y="83199"/>
                </a:lnTo>
                <a:lnTo>
                  <a:pt x="291893" y="49053"/>
                </a:lnTo>
                <a:lnTo>
                  <a:pt x="257443" y="22803"/>
                </a:lnTo>
                <a:lnTo>
                  <a:pt x="251414" y="20319"/>
                </a:lnTo>
                <a:close/>
              </a:path>
              <a:path w="341629" h="338454">
                <a:moveTo>
                  <a:pt x="118364" y="97027"/>
                </a:moveTo>
                <a:lnTo>
                  <a:pt x="100075" y="115062"/>
                </a:lnTo>
                <a:lnTo>
                  <a:pt x="152526" y="169163"/>
                </a:lnTo>
                <a:lnTo>
                  <a:pt x="100075" y="220979"/>
                </a:lnTo>
                <a:lnTo>
                  <a:pt x="118364" y="239140"/>
                </a:lnTo>
                <a:lnTo>
                  <a:pt x="170688" y="187197"/>
                </a:lnTo>
                <a:lnTo>
                  <a:pt x="209345" y="187197"/>
                </a:lnTo>
                <a:lnTo>
                  <a:pt x="191135" y="169163"/>
                </a:lnTo>
                <a:lnTo>
                  <a:pt x="211654" y="148844"/>
                </a:lnTo>
                <a:lnTo>
                  <a:pt x="170688" y="148844"/>
                </a:lnTo>
                <a:lnTo>
                  <a:pt x="118364" y="97027"/>
                </a:lnTo>
                <a:close/>
              </a:path>
              <a:path w="341629" h="338454">
                <a:moveTo>
                  <a:pt x="209345" y="187197"/>
                </a:moveTo>
                <a:lnTo>
                  <a:pt x="170688" y="187197"/>
                </a:lnTo>
                <a:lnTo>
                  <a:pt x="225298" y="239140"/>
                </a:lnTo>
                <a:lnTo>
                  <a:pt x="243459" y="220979"/>
                </a:lnTo>
                <a:lnTo>
                  <a:pt x="209345" y="187197"/>
                </a:lnTo>
                <a:close/>
              </a:path>
              <a:path w="341629" h="338454">
                <a:moveTo>
                  <a:pt x="223012" y="97027"/>
                </a:moveTo>
                <a:lnTo>
                  <a:pt x="170688" y="148844"/>
                </a:lnTo>
                <a:lnTo>
                  <a:pt x="211654" y="148844"/>
                </a:lnTo>
                <a:lnTo>
                  <a:pt x="243459" y="117347"/>
                </a:lnTo>
                <a:lnTo>
                  <a:pt x="223012" y="9702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txBox="1"/>
          <p:nvPr/>
        </p:nvSpPr>
        <p:spPr>
          <a:xfrm>
            <a:off x="11356340" y="2232406"/>
            <a:ext cx="40259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prstClr val="black"/>
                </a:solidFill>
                <a:effectLst/>
                <a:uLnTx/>
                <a:uFillTx/>
                <a:latin typeface="Calibri"/>
                <a:ea typeface="+mn-ea"/>
                <a:cs typeface="Calibri"/>
              </a:rPr>
              <a:t>G</a:t>
            </a:r>
            <a:r>
              <a:rPr kumimoji="0" sz="1400" b="0" i="0" u="none" strike="noStrike" kern="1200" cap="none" spc="-45" normalizeH="0" baseline="0" noProof="0" dirty="0">
                <a:ln>
                  <a:noFill/>
                </a:ln>
                <a:solidFill>
                  <a:prstClr val="black"/>
                </a:solidFill>
                <a:effectLst/>
                <a:uLnTx/>
                <a:uFillTx/>
                <a:latin typeface="Calibri"/>
                <a:ea typeface="+mn-ea"/>
                <a:cs typeface="Calibri"/>
              </a:rPr>
              <a:t>oo</a:t>
            </a:r>
            <a:r>
              <a:rPr kumimoji="0" sz="1400" b="0" i="0" u="none" strike="noStrike" kern="1200" cap="none" spc="0" normalizeH="0" baseline="0" noProof="0" dirty="0">
                <a:ln>
                  <a:noFill/>
                </a:ln>
                <a:solidFill>
                  <a:prstClr val="black"/>
                </a:solidFill>
                <a:effectLst/>
                <a:uLnTx/>
                <a:uFillTx/>
                <a:latin typeface="Calibri"/>
                <a:ea typeface="+mn-ea"/>
                <a:cs typeface="Calibri"/>
              </a:rPr>
              <a:t>d</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60" name="object 60"/>
          <p:cNvSpPr txBox="1">
            <a:spLocks noGrp="1"/>
          </p:cNvSpPr>
          <p:nvPr>
            <p:ph type="title"/>
          </p:nvPr>
        </p:nvSpPr>
        <p:spPr>
          <a:xfrm>
            <a:off x="295757" y="275923"/>
            <a:ext cx="6953250" cy="735965"/>
          </a:xfrm>
          <a:prstGeom prst="rect">
            <a:avLst/>
          </a:prstGeom>
        </p:spPr>
        <p:txBody>
          <a:bodyPr vert="horz" wrap="square" lIns="0" tIns="38100" rIns="0" bIns="0" rtlCol="0">
            <a:spAutoFit/>
          </a:bodyPr>
          <a:lstStyle/>
          <a:p>
            <a:pPr marL="12700">
              <a:lnSpc>
                <a:spcPct val="100000"/>
              </a:lnSpc>
              <a:spcBef>
                <a:spcPts val="300"/>
              </a:spcBef>
            </a:pPr>
            <a:r>
              <a:rPr sz="2800" spc="-40" dirty="0">
                <a:solidFill>
                  <a:srgbClr val="0078D3"/>
                </a:solidFill>
              </a:rPr>
              <a:t>What </a:t>
            </a:r>
            <a:r>
              <a:rPr sz="2800" spc="-30" dirty="0">
                <a:solidFill>
                  <a:srgbClr val="0078D3"/>
                </a:solidFill>
              </a:rPr>
              <a:t>do </a:t>
            </a:r>
            <a:r>
              <a:rPr sz="2800" spc="-40" dirty="0">
                <a:solidFill>
                  <a:srgbClr val="0078D3"/>
                </a:solidFill>
              </a:rPr>
              <a:t>we </a:t>
            </a:r>
            <a:r>
              <a:rPr sz="2800" spc="-45" dirty="0">
                <a:solidFill>
                  <a:srgbClr val="0078D3"/>
                </a:solidFill>
              </a:rPr>
              <a:t>know about </a:t>
            </a:r>
            <a:r>
              <a:rPr sz="2800" spc="-5" dirty="0">
                <a:solidFill>
                  <a:srgbClr val="0078D3"/>
                </a:solidFill>
              </a:rPr>
              <a:t>a</a:t>
            </a:r>
            <a:r>
              <a:rPr sz="2800" spc="-370" dirty="0">
                <a:solidFill>
                  <a:srgbClr val="0078D3"/>
                </a:solidFill>
              </a:rPr>
              <a:t> </a:t>
            </a:r>
            <a:r>
              <a:rPr sz="2800" spc="-45" dirty="0">
                <a:solidFill>
                  <a:srgbClr val="0078D3"/>
                </a:solidFill>
              </a:rPr>
              <a:t>user?</a:t>
            </a:r>
            <a:endParaRPr sz="2800"/>
          </a:p>
          <a:p>
            <a:pPr marL="1766570">
              <a:lnSpc>
                <a:spcPct val="100000"/>
              </a:lnSpc>
              <a:spcBef>
                <a:spcPts val="114"/>
              </a:spcBef>
              <a:tabLst>
                <a:tab pos="4978400" algn="l"/>
                <a:tab pos="5266690" algn="l"/>
              </a:tabLst>
            </a:pPr>
            <a:r>
              <a:rPr sz="1600" b="0" spc="-50" dirty="0">
                <a:solidFill>
                  <a:srgbClr val="0078D3"/>
                </a:solidFill>
                <a:latin typeface="Segoe UI"/>
                <a:cs typeface="Segoe UI"/>
              </a:rPr>
              <a:t>Effective </a:t>
            </a:r>
            <a:r>
              <a:rPr sz="1600" b="0" spc="-35" dirty="0">
                <a:solidFill>
                  <a:srgbClr val="0078D3"/>
                </a:solidFill>
                <a:latin typeface="Segoe UI"/>
                <a:cs typeface="Segoe UI"/>
              </a:rPr>
              <a:t>for </a:t>
            </a:r>
            <a:r>
              <a:rPr sz="1600" b="0" spc="-50" dirty="0">
                <a:solidFill>
                  <a:srgbClr val="0078D3"/>
                </a:solidFill>
                <a:latin typeface="Segoe UI"/>
                <a:cs typeface="Segoe UI"/>
              </a:rPr>
              <a:t>obvious</a:t>
            </a:r>
            <a:r>
              <a:rPr sz="1600" b="0" spc="-195" dirty="0">
                <a:solidFill>
                  <a:srgbClr val="0078D3"/>
                </a:solidFill>
                <a:latin typeface="Segoe UI"/>
                <a:cs typeface="Segoe UI"/>
              </a:rPr>
              <a:t> </a:t>
            </a:r>
            <a:r>
              <a:rPr sz="1600" b="0" spc="-45" dirty="0">
                <a:solidFill>
                  <a:srgbClr val="0078D3"/>
                </a:solidFill>
                <a:latin typeface="Segoe UI"/>
                <a:cs typeface="Segoe UI"/>
              </a:rPr>
              <a:t>attack</a:t>
            </a:r>
            <a:r>
              <a:rPr sz="1600" b="0" spc="-105" dirty="0">
                <a:solidFill>
                  <a:srgbClr val="0078D3"/>
                </a:solidFill>
                <a:latin typeface="Segoe UI"/>
                <a:cs typeface="Segoe UI"/>
              </a:rPr>
              <a:t> </a:t>
            </a:r>
            <a:r>
              <a:rPr sz="1600" b="0" spc="-55" dirty="0">
                <a:solidFill>
                  <a:srgbClr val="0078D3"/>
                </a:solidFill>
                <a:latin typeface="Segoe UI"/>
                <a:cs typeface="Segoe UI"/>
              </a:rPr>
              <a:t>patterns	</a:t>
            </a:r>
            <a:r>
              <a:rPr sz="1600" b="0" spc="-5" dirty="0">
                <a:latin typeface="Segoe UI"/>
                <a:cs typeface="Segoe UI"/>
              </a:rPr>
              <a:t>|	</a:t>
            </a:r>
            <a:r>
              <a:rPr sz="1600" b="0" spc="-60" dirty="0">
                <a:solidFill>
                  <a:srgbClr val="0078D3"/>
                </a:solidFill>
                <a:latin typeface="Segoe UI"/>
                <a:cs typeface="Segoe UI"/>
              </a:rPr>
              <a:t>Faster </a:t>
            </a:r>
            <a:r>
              <a:rPr sz="1600" b="0" spc="-35" dirty="0">
                <a:solidFill>
                  <a:srgbClr val="0078D3"/>
                </a:solidFill>
                <a:latin typeface="Segoe UI"/>
                <a:cs typeface="Segoe UI"/>
              </a:rPr>
              <a:t>to</a:t>
            </a:r>
            <a:r>
              <a:rPr sz="1600" b="0" spc="-170" dirty="0">
                <a:solidFill>
                  <a:srgbClr val="0078D3"/>
                </a:solidFill>
                <a:latin typeface="Segoe UI"/>
                <a:cs typeface="Segoe UI"/>
              </a:rPr>
              <a:t> </a:t>
            </a:r>
            <a:r>
              <a:rPr sz="1600" b="0" spc="-50" dirty="0">
                <a:solidFill>
                  <a:srgbClr val="0078D3"/>
                </a:solidFill>
                <a:latin typeface="Segoe UI"/>
                <a:cs typeface="Segoe UI"/>
              </a:rPr>
              <a:t>implement</a:t>
            </a:r>
            <a:endParaRPr sz="1600">
              <a:latin typeface="Segoe UI"/>
              <a:cs typeface="Segoe UI"/>
            </a:endParaRPr>
          </a:p>
        </p:txBody>
      </p:sp>
      <p:sp>
        <p:nvSpPr>
          <p:cNvPr id="61" name="object 61"/>
          <p:cNvSpPr txBox="1"/>
          <p:nvPr/>
        </p:nvSpPr>
        <p:spPr>
          <a:xfrm>
            <a:off x="7418323" y="743204"/>
            <a:ext cx="206248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236220" algn="l"/>
              </a:tabLst>
              <a:defRPr/>
            </a:pPr>
            <a:r>
              <a:rPr kumimoji="0" sz="1600" b="0" i="0" u="none" strike="noStrike" kern="1200" cap="none" spc="-5" normalizeH="0" baseline="0" noProof="0" dirty="0">
                <a:ln>
                  <a:noFill/>
                </a:ln>
                <a:solidFill>
                  <a:prstClr val="black"/>
                </a:solidFill>
                <a:effectLst/>
                <a:uLnTx/>
                <a:uFillTx/>
                <a:latin typeface="Arial"/>
                <a:ea typeface="+mn-ea"/>
                <a:cs typeface="Arial"/>
              </a:rPr>
              <a:t>|	</a:t>
            </a:r>
            <a:r>
              <a:rPr kumimoji="0" sz="1600" b="0" i="0" u="none" strike="noStrike" kern="1200" cap="none" spc="-40" normalizeH="0" baseline="0" noProof="0" dirty="0">
                <a:ln>
                  <a:noFill/>
                </a:ln>
                <a:solidFill>
                  <a:srgbClr val="0078D3"/>
                </a:solidFill>
                <a:effectLst/>
                <a:uLnTx/>
                <a:uFillTx/>
                <a:latin typeface="Segoe UI"/>
                <a:ea typeface="+mn-ea"/>
                <a:cs typeface="Segoe UI"/>
              </a:rPr>
              <a:t>But </a:t>
            </a:r>
            <a:r>
              <a:rPr kumimoji="0" sz="1600" b="0" i="0" u="none" strike="noStrike" kern="1200" cap="none" spc="-45" normalizeH="0" baseline="0" noProof="0" dirty="0">
                <a:ln>
                  <a:noFill/>
                </a:ln>
                <a:solidFill>
                  <a:srgbClr val="0078D3"/>
                </a:solidFill>
                <a:effectLst/>
                <a:uLnTx/>
                <a:uFillTx/>
                <a:latin typeface="Segoe UI"/>
                <a:ea typeface="+mn-ea"/>
                <a:cs typeface="Segoe UI"/>
              </a:rPr>
              <a:t>costly </a:t>
            </a:r>
            <a:r>
              <a:rPr kumimoji="0" sz="1600" b="0" i="0" u="none" strike="noStrike" kern="1200" cap="none" spc="-35" normalizeH="0" baseline="0" noProof="0" dirty="0">
                <a:ln>
                  <a:noFill/>
                </a:ln>
                <a:solidFill>
                  <a:srgbClr val="0078D3"/>
                </a:solidFill>
                <a:effectLst/>
                <a:uLnTx/>
                <a:uFillTx/>
                <a:latin typeface="Segoe UI"/>
                <a:ea typeface="+mn-ea"/>
                <a:cs typeface="Segoe UI"/>
              </a:rPr>
              <a:t>to</a:t>
            </a:r>
            <a:r>
              <a:rPr kumimoji="0" sz="1600" b="0" i="0" u="none" strike="noStrike" kern="1200" cap="none" spc="-300" normalizeH="0" baseline="0" noProof="0" dirty="0">
                <a:ln>
                  <a:noFill/>
                </a:ln>
                <a:solidFill>
                  <a:srgbClr val="0078D3"/>
                </a:solidFill>
                <a:effectLst/>
                <a:uLnTx/>
                <a:uFillTx/>
                <a:latin typeface="Segoe UI"/>
                <a:ea typeface="+mn-ea"/>
                <a:cs typeface="Segoe UI"/>
              </a:rPr>
              <a:t> </a:t>
            </a:r>
            <a:r>
              <a:rPr kumimoji="0" sz="1600" b="0" i="0" u="none" strike="noStrike" kern="1200" cap="none" spc="-45" normalizeH="0" baseline="0" noProof="0" dirty="0">
                <a:ln>
                  <a:noFill/>
                </a:ln>
                <a:solidFill>
                  <a:srgbClr val="0078D3"/>
                </a:solidFill>
                <a:effectLst/>
                <a:uLnTx/>
                <a:uFillTx/>
                <a:latin typeface="Segoe UI"/>
                <a:ea typeface="+mn-ea"/>
                <a:cs typeface="Segoe UI"/>
              </a:rPr>
              <a:t>maintain</a:t>
            </a:r>
            <a:endParaRPr kumimoji="0" sz="1600" b="0" i="0" u="none" strike="noStrike" kern="1200" cap="none" spc="0" normalizeH="0" baseline="0" noProof="0">
              <a:ln>
                <a:noFill/>
              </a:ln>
              <a:solidFill>
                <a:prstClr val="black"/>
              </a:solidFill>
              <a:effectLst/>
              <a:uLnTx/>
              <a:uFillTx/>
              <a:latin typeface="Segoe UI"/>
              <a:ea typeface="+mn-ea"/>
              <a:cs typeface="Segoe UI"/>
            </a:endParaRPr>
          </a:p>
        </p:txBody>
      </p:sp>
      <p:sp>
        <p:nvSpPr>
          <p:cNvPr id="62" name="object 62"/>
          <p:cNvSpPr/>
          <p:nvPr/>
        </p:nvSpPr>
        <p:spPr>
          <a:xfrm>
            <a:off x="378574" y="788669"/>
            <a:ext cx="1421396" cy="17195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5563" y="434085"/>
            <a:ext cx="7860030" cy="791210"/>
          </a:xfrm>
          <a:prstGeom prst="rect">
            <a:avLst/>
          </a:prstGeom>
        </p:spPr>
        <p:txBody>
          <a:bodyPr vert="horz" wrap="square" lIns="0" tIns="12700" rIns="0" bIns="0" rtlCol="0">
            <a:spAutoFit/>
          </a:bodyPr>
          <a:lstStyle/>
          <a:p>
            <a:pPr marL="12700">
              <a:lnSpc>
                <a:spcPct val="100000"/>
              </a:lnSpc>
              <a:spcBef>
                <a:spcPts val="100"/>
              </a:spcBef>
            </a:pPr>
            <a:r>
              <a:rPr sz="3000" spc="-5" dirty="0"/>
              <a:t>Identity </a:t>
            </a:r>
            <a:r>
              <a:rPr sz="3000" spc="-10" dirty="0"/>
              <a:t>Protection </a:t>
            </a:r>
            <a:r>
              <a:rPr sz="3000" spc="-5" dirty="0"/>
              <a:t>is </a:t>
            </a:r>
            <a:r>
              <a:rPr sz="3000" spc="-10" dirty="0"/>
              <a:t>more relevant </a:t>
            </a:r>
            <a:r>
              <a:rPr sz="3000" spc="-5" dirty="0"/>
              <a:t>than</a:t>
            </a:r>
            <a:r>
              <a:rPr sz="3000" spc="45" dirty="0"/>
              <a:t> </a:t>
            </a:r>
            <a:r>
              <a:rPr sz="3000" spc="-10" dirty="0"/>
              <a:t>ever</a:t>
            </a:r>
            <a:endParaRPr sz="3000"/>
          </a:p>
          <a:p>
            <a:pPr marL="12700">
              <a:lnSpc>
                <a:spcPct val="100000"/>
              </a:lnSpc>
              <a:spcBef>
                <a:spcPts val="25"/>
              </a:spcBef>
            </a:pPr>
            <a:r>
              <a:rPr sz="2000" dirty="0"/>
              <a:t>Let </a:t>
            </a:r>
            <a:r>
              <a:rPr sz="2000" spc="-5" dirty="0"/>
              <a:t>system intelligence </a:t>
            </a:r>
            <a:r>
              <a:rPr sz="2000" dirty="0"/>
              <a:t>find</a:t>
            </a:r>
            <a:r>
              <a:rPr sz="2000" spc="-90" dirty="0"/>
              <a:t> </a:t>
            </a:r>
            <a:r>
              <a:rPr sz="2000" spc="-5" dirty="0"/>
              <a:t>compromise</a:t>
            </a:r>
            <a:endParaRPr sz="2000"/>
          </a:p>
        </p:txBody>
      </p:sp>
      <p:sp>
        <p:nvSpPr>
          <p:cNvPr id="3" name="object 3"/>
          <p:cNvSpPr/>
          <p:nvPr/>
        </p:nvSpPr>
        <p:spPr>
          <a:xfrm>
            <a:off x="4525517" y="5950458"/>
            <a:ext cx="648970" cy="0"/>
          </a:xfrm>
          <a:custGeom>
            <a:avLst/>
            <a:gdLst/>
            <a:ahLst/>
            <a:cxnLst/>
            <a:rect l="l" t="t" r="r" b="b"/>
            <a:pathLst>
              <a:path w="648970">
                <a:moveTo>
                  <a:pt x="0" y="0"/>
                </a:moveTo>
                <a:lnTo>
                  <a:pt x="648462"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4525517" y="3035045"/>
            <a:ext cx="648970" cy="0"/>
          </a:xfrm>
          <a:custGeom>
            <a:avLst/>
            <a:gdLst/>
            <a:ahLst/>
            <a:cxnLst/>
            <a:rect l="l" t="t" r="r" b="b"/>
            <a:pathLst>
              <a:path w="648970">
                <a:moveTo>
                  <a:pt x="0" y="0"/>
                </a:moveTo>
                <a:lnTo>
                  <a:pt x="648462"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4527041" y="3025901"/>
            <a:ext cx="0" cy="2924810"/>
          </a:xfrm>
          <a:custGeom>
            <a:avLst/>
            <a:gdLst/>
            <a:ahLst/>
            <a:cxnLst/>
            <a:rect l="l" t="t" r="r" b="b"/>
            <a:pathLst>
              <a:path h="2924810">
                <a:moveTo>
                  <a:pt x="0" y="0"/>
                </a:moveTo>
                <a:lnTo>
                  <a:pt x="0" y="2924352"/>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98195" y="2984047"/>
            <a:ext cx="3599230" cy="367958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691895" y="3177539"/>
            <a:ext cx="3156585" cy="3237230"/>
          </a:xfrm>
          <a:custGeom>
            <a:avLst/>
            <a:gdLst/>
            <a:ahLst/>
            <a:cxnLst/>
            <a:rect l="l" t="t" r="r" b="b"/>
            <a:pathLst>
              <a:path w="3156585" h="3237229">
                <a:moveTo>
                  <a:pt x="0" y="3236976"/>
                </a:moveTo>
                <a:lnTo>
                  <a:pt x="3156204" y="3236976"/>
                </a:lnTo>
                <a:lnTo>
                  <a:pt x="3156204" y="0"/>
                </a:lnTo>
                <a:lnTo>
                  <a:pt x="0" y="0"/>
                </a:lnTo>
                <a:lnTo>
                  <a:pt x="0" y="3236976"/>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2216404" y="4534661"/>
            <a:ext cx="879475" cy="1725930"/>
          </a:xfrm>
          <a:custGeom>
            <a:avLst/>
            <a:gdLst/>
            <a:ahLst/>
            <a:cxnLst/>
            <a:rect l="l" t="t" r="r" b="b"/>
            <a:pathLst>
              <a:path w="879475" h="1725929">
                <a:moveTo>
                  <a:pt x="55118" y="1467281"/>
                </a:moveTo>
                <a:lnTo>
                  <a:pt x="45593" y="1478167"/>
                </a:lnTo>
                <a:lnTo>
                  <a:pt x="45593" y="1721231"/>
                </a:lnTo>
                <a:lnTo>
                  <a:pt x="49910" y="1725498"/>
                </a:lnTo>
                <a:lnTo>
                  <a:pt x="874902" y="1725498"/>
                </a:lnTo>
                <a:lnTo>
                  <a:pt x="879094" y="1721231"/>
                </a:lnTo>
                <a:lnTo>
                  <a:pt x="879094" y="1715973"/>
                </a:lnTo>
                <a:lnTo>
                  <a:pt x="64643" y="1715973"/>
                </a:lnTo>
                <a:lnTo>
                  <a:pt x="55118" y="1706448"/>
                </a:lnTo>
                <a:lnTo>
                  <a:pt x="64643" y="1706448"/>
                </a:lnTo>
                <a:lnTo>
                  <a:pt x="64643" y="1478167"/>
                </a:lnTo>
                <a:lnTo>
                  <a:pt x="55118" y="1467281"/>
                </a:lnTo>
                <a:close/>
              </a:path>
              <a:path w="879475" h="1725929">
                <a:moveTo>
                  <a:pt x="64643" y="1706448"/>
                </a:moveTo>
                <a:lnTo>
                  <a:pt x="55118" y="1706448"/>
                </a:lnTo>
                <a:lnTo>
                  <a:pt x="64643" y="1715973"/>
                </a:lnTo>
                <a:lnTo>
                  <a:pt x="64643" y="1706448"/>
                </a:lnTo>
                <a:close/>
              </a:path>
              <a:path w="879475" h="1725929">
                <a:moveTo>
                  <a:pt x="860044" y="1706448"/>
                </a:moveTo>
                <a:lnTo>
                  <a:pt x="64643" y="1706448"/>
                </a:lnTo>
                <a:lnTo>
                  <a:pt x="64643" y="1715973"/>
                </a:lnTo>
                <a:lnTo>
                  <a:pt x="860044" y="1715973"/>
                </a:lnTo>
                <a:lnTo>
                  <a:pt x="860044" y="1706448"/>
                </a:lnTo>
                <a:close/>
              </a:path>
              <a:path w="879475" h="1725929">
                <a:moveTo>
                  <a:pt x="879094" y="0"/>
                </a:moveTo>
                <a:lnTo>
                  <a:pt x="860044" y="0"/>
                </a:lnTo>
                <a:lnTo>
                  <a:pt x="860044" y="1715973"/>
                </a:lnTo>
                <a:lnTo>
                  <a:pt x="869569" y="1706448"/>
                </a:lnTo>
                <a:lnTo>
                  <a:pt x="879094" y="1706448"/>
                </a:lnTo>
                <a:lnTo>
                  <a:pt x="879094" y="0"/>
                </a:lnTo>
                <a:close/>
              </a:path>
              <a:path w="879475" h="1725929">
                <a:moveTo>
                  <a:pt x="879094" y="1706448"/>
                </a:moveTo>
                <a:lnTo>
                  <a:pt x="869569" y="1706448"/>
                </a:lnTo>
                <a:lnTo>
                  <a:pt x="860044" y="1715973"/>
                </a:lnTo>
                <a:lnTo>
                  <a:pt x="879094" y="1715973"/>
                </a:lnTo>
                <a:lnTo>
                  <a:pt x="879094" y="1706448"/>
                </a:lnTo>
                <a:close/>
              </a:path>
              <a:path w="879475" h="1725929">
                <a:moveTo>
                  <a:pt x="55118" y="1438414"/>
                </a:moveTo>
                <a:lnTo>
                  <a:pt x="3556" y="1497406"/>
                </a:lnTo>
                <a:lnTo>
                  <a:pt x="0" y="1501368"/>
                </a:lnTo>
                <a:lnTo>
                  <a:pt x="381" y="1507388"/>
                </a:lnTo>
                <a:lnTo>
                  <a:pt x="4444" y="1510855"/>
                </a:lnTo>
                <a:lnTo>
                  <a:pt x="8381" y="1514322"/>
                </a:lnTo>
                <a:lnTo>
                  <a:pt x="14350" y="1513916"/>
                </a:lnTo>
                <a:lnTo>
                  <a:pt x="17779" y="1509953"/>
                </a:lnTo>
                <a:lnTo>
                  <a:pt x="45592" y="1478167"/>
                </a:lnTo>
                <a:lnTo>
                  <a:pt x="45593" y="1452880"/>
                </a:lnTo>
                <a:lnTo>
                  <a:pt x="67761" y="1452880"/>
                </a:lnTo>
                <a:lnTo>
                  <a:pt x="55118" y="1438414"/>
                </a:lnTo>
                <a:close/>
              </a:path>
              <a:path w="879475" h="1725929">
                <a:moveTo>
                  <a:pt x="67761" y="1452880"/>
                </a:moveTo>
                <a:lnTo>
                  <a:pt x="64643" y="1452880"/>
                </a:lnTo>
                <a:lnTo>
                  <a:pt x="64643" y="1478167"/>
                </a:lnTo>
                <a:lnTo>
                  <a:pt x="92456" y="1509953"/>
                </a:lnTo>
                <a:lnTo>
                  <a:pt x="95884" y="1513916"/>
                </a:lnTo>
                <a:lnTo>
                  <a:pt x="101853" y="1514322"/>
                </a:lnTo>
                <a:lnTo>
                  <a:pt x="105790" y="1510855"/>
                </a:lnTo>
                <a:lnTo>
                  <a:pt x="109854" y="1507388"/>
                </a:lnTo>
                <a:lnTo>
                  <a:pt x="110235" y="1501368"/>
                </a:lnTo>
                <a:lnTo>
                  <a:pt x="106679" y="1497406"/>
                </a:lnTo>
                <a:lnTo>
                  <a:pt x="67761" y="1452880"/>
                </a:lnTo>
                <a:close/>
              </a:path>
              <a:path w="879475" h="1725929">
                <a:moveTo>
                  <a:pt x="64643" y="1452880"/>
                </a:moveTo>
                <a:lnTo>
                  <a:pt x="45593" y="1452880"/>
                </a:lnTo>
                <a:lnTo>
                  <a:pt x="45593" y="1478167"/>
                </a:lnTo>
                <a:lnTo>
                  <a:pt x="55118" y="1467281"/>
                </a:lnTo>
                <a:lnTo>
                  <a:pt x="48006" y="1459153"/>
                </a:lnTo>
                <a:lnTo>
                  <a:pt x="64643" y="1459153"/>
                </a:lnTo>
                <a:lnTo>
                  <a:pt x="64643" y="1452880"/>
                </a:lnTo>
                <a:close/>
              </a:path>
              <a:path w="879475" h="1725929">
                <a:moveTo>
                  <a:pt x="64643" y="1459153"/>
                </a:moveTo>
                <a:lnTo>
                  <a:pt x="62229" y="1459153"/>
                </a:lnTo>
                <a:lnTo>
                  <a:pt x="55118" y="1467281"/>
                </a:lnTo>
                <a:lnTo>
                  <a:pt x="64643" y="1478167"/>
                </a:lnTo>
                <a:lnTo>
                  <a:pt x="64643" y="1459153"/>
                </a:lnTo>
                <a:close/>
              </a:path>
              <a:path w="879475" h="1725929">
                <a:moveTo>
                  <a:pt x="62229" y="1459153"/>
                </a:moveTo>
                <a:lnTo>
                  <a:pt x="48006" y="1459153"/>
                </a:lnTo>
                <a:lnTo>
                  <a:pt x="55118" y="1467281"/>
                </a:lnTo>
                <a:lnTo>
                  <a:pt x="62229" y="1459153"/>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197858" y="4458208"/>
            <a:ext cx="1332865" cy="110489"/>
          </a:xfrm>
          <a:custGeom>
            <a:avLst/>
            <a:gdLst/>
            <a:ahLst/>
            <a:cxnLst/>
            <a:rect l="l" t="t" r="r" b="b"/>
            <a:pathLst>
              <a:path w="1332864" h="110489">
                <a:moveTo>
                  <a:pt x="62991" y="0"/>
                </a:moveTo>
                <a:lnTo>
                  <a:pt x="59054" y="3556"/>
                </a:lnTo>
                <a:lnTo>
                  <a:pt x="0" y="55118"/>
                </a:lnTo>
                <a:lnTo>
                  <a:pt x="59054" y="106680"/>
                </a:lnTo>
                <a:lnTo>
                  <a:pt x="62991" y="110236"/>
                </a:lnTo>
                <a:lnTo>
                  <a:pt x="68961" y="109855"/>
                </a:lnTo>
                <a:lnTo>
                  <a:pt x="72389" y="105791"/>
                </a:lnTo>
                <a:lnTo>
                  <a:pt x="75945" y="101854"/>
                </a:lnTo>
                <a:lnTo>
                  <a:pt x="75564" y="95885"/>
                </a:lnTo>
                <a:lnTo>
                  <a:pt x="71500" y="92456"/>
                </a:lnTo>
                <a:lnTo>
                  <a:pt x="39714" y="64643"/>
                </a:lnTo>
                <a:lnTo>
                  <a:pt x="14477" y="64643"/>
                </a:lnTo>
                <a:lnTo>
                  <a:pt x="14477" y="45593"/>
                </a:lnTo>
                <a:lnTo>
                  <a:pt x="39714" y="45593"/>
                </a:lnTo>
                <a:lnTo>
                  <a:pt x="71500" y="17780"/>
                </a:lnTo>
                <a:lnTo>
                  <a:pt x="75564" y="14351"/>
                </a:lnTo>
                <a:lnTo>
                  <a:pt x="75945" y="8382"/>
                </a:lnTo>
                <a:lnTo>
                  <a:pt x="72389" y="4445"/>
                </a:lnTo>
                <a:lnTo>
                  <a:pt x="68961" y="381"/>
                </a:lnTo>
                <a:lnTo>
                  <a:pt x="62991" y="0"/>
                </a:lnTo>
                <a:close/>
              </a:path>
              <a:path w="1332864" h="110489">
                <a:moveTo>
                  <a:pt x="39714" y="45593"/>
                </a:moveTo>
                <a:lnTo>
                  <a:pt x="14477" y="45593"/>
                </a:lnTo>
                <a:lnTo>
                  <a:pt x="14477" y="64643"/>
                </a:lnTo>
                <a:lnTo>
                  <a:pt x="39714" y="64643"/>
                </a:lnTo>
                <a:lnTo>
                  <a:pt x="36957" y="62230"/>
                </a:lnTo>
                <a:lnTo>
                  <a:pt x="20700" y="62230"/>
                </a:lnTo>
                <a:lnTo>
                  <a:pt x="20700" y="48006"/>
                </a:lnTo>
                <a:lnTo>
                  <a:pt x="36957" y="48006"/>
                </a:lnTo>
                <a:lnTo>
                  <a:pt x="39714" y="45593"/>
                </a:lnTo>
                <a:close/>
              </a:path>
              <a:path w="1332864" h="110489">
                <a:moveTo>
                  <a:pt x="1332611" y="45593"/>
                </a:moveTo>
                <a:lnTo>
                  <a:pt x="39714" y="45593"/>
                </a:lnTo>
                <a:lnTo>
                  <a:pt x="28828" y="55118"/>
                </a:lnTo>
                <a:lnTo>
                  <a:pt x="39714" y="64643"/>
                </a:lnTo>
                <a:lnTo>
                  <a:pt x="1332611" y="64643"/>
                </a:lnTo>
                <a:lnTo>
                  <a:pt x="1332611" y="45593"/>
                </a:lnTo>
                <a:close/>
              </a:path>
              <a:path w="1332864" h="110489">
                <a:moveTo>
                  <a:pt x="20700" y="48006"/>
                </a:moveTo>
                <a:lnTo>
                  <a:pt x="20700" y="62230"/>
                </a:lnTo>
                <a:lnTo>
                  <a:pt x="28828" y="55118"/>
                </a:lnTo>
                <a:lnTo>
                  <a:pt x="20700" y="48006"/>
                </a:lnTo>
                <a:close/>
              </a:path>
              <a:path w="1332864" h="110489">
                <a:moveTo>
                  <a:pt x="28828" y="55118"/>
                </a:moveTo>
                <a:lnTo>
                  <a:pt x="20700" y="62230"/>
                </a:lnTo>
                <a:lnTo>
                  <a:pt x="36957" y="62230"/>
                </a:lnTo>
                <a:lnTo>
                  <a:pt x="28828" y="55118"/>
                </a:lnTo>
                <a:close/>
              </a:path>
              <a:path w="1332864" h="110489">
                <a:moveTo>
                  <a:pt x="36957" y="48006"/>
                </a:moveTo>
                <a:lnTo>
                  <a:pt x="20700" y="48006"/>
                </a:lnTo>
                <a:lnTo>
                  <a:pt x="28828" y="55118"/>
                </a:lnTo>
                <a:lnTo>
                  <a:pt x="36957" y="48006"/>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9688068" y="2395727"/>
            <a:ext cx="2226945" cy="4168140"/>
          </a:xfrm>
          <a:custGeom>
            <a:avLst/>
            <a:gdLst/>
            <a:ahLst/>
            <a:cxnLst/>
            <a:rect l="l" t="t" r="r" b="b"/>
            <a:pathLst>
              <a:path w="2226945" h="4168140">
                <a:moveTo>
                  <a:pt x="0" y="4168140"/>
                </a:moveTo>
                <a:lnTo>
                  <a:pt x="2226564" y="4168140"/>
                </a:lnTo>
                <a:lnTo>
                  <a:pt x="2226564" y="0"/>
                </a:lnTo>
                <a:lnTo>
                  <a:pt x="0" y="0"/>
                </a:lnTo>
                <a:lnTo>
                  <a:pt x="0" y="416814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9688068" y="2395727"/>
            <a:ext cx="2226945" cy="4168140"/>
          </a:xfrm>
          <a:custGeom>
            <a:avLst/>
            <a:gdLst/>
            <a:ahLst/>
            <a:cxnLst/>
            <a:rect l="l" t="t" r="r" b="b"/>
            <a:pathLst>
              <a:path w="2226945" h="4168140">
                <a:moveTo>
                  <a:pt x="0" y="4168140"/>
                </a:moveTo>
                <a:lnTo>
                  <a:pt x="2226564" y="4168140"/>
                </a:lnTo>
                <a:lnTo>
                  <a:pt x="2226564" y="0"/>
                </a:lnTo>
                <a:lnTo>
                  <a:pt x="0" y="0"/>
                </a:lnTo>
                <a:lnTo>
                  <a:pt x="0" y="4168140"/>
                </a:lnTo>
                <a:close/>
              </a:path>
            </a:pathLst>
          </a:custGeom>
          <a:ln w="952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txBox="1"/>
          <p:nvPr/>
        </p:nvSpPr>
        <p:spPr>
          <a:xfrm>
            <a:off x="9858882" y="2559811"/>
            <a:ext cx="173482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45" normalizeH="0" baseline="0" noProof="0" dirty="0">
                <a:ln>
                  <a:noFill/>
                </a:ln>
                <a:solidFill>
                  <a:srgbClr val="FFFFFF"/>
                </a:solidFill>
                <a:effectLst/>
                <a:uLnTx/>
                <a:uFillTx/>
                <a:latin typeface="Segoe UI Semibold"/>
                <a:ea typeface="+mn-ea"/>
                <a:cs typeface="Segoe UI Semibold"/>
              </a:rPr>
              <a:t>Machine</a:t>
            </a:r>
            <a:r>
              <a:rPr kumimoji="0" sz="1800" b="1" i="0" u="none" strike="noStrike" kern="1200" cap="none" spc="-150" normalizeH="0" baseline="0" noProof="0" dirty="0">
                <a:ln>
                  <a:noFill/>
                </a:ln>
                <a:solidFill>
                  <a:srgbClr val="FFFFFF"/>
                </a:solidFill>
                <a:effectLst/>
                <a:uLnTx/>
                <a:uFillTx/>
                <a:latin typeface="Segoe UI Semibold"/>
                <a:ea typeface="+mn-ea"/>
                <a:cs typeface="Segoe UI Semibold"/>
              </a:rPr>
              <a:t> </a:t>
            </a:r>
            <a:r>
              <a:rPr kumimoji="0" sz="1800" b="1" i="0" u="none" strike="noStrike" kern="1200" cap="none" spc="-45" normalizeH="0" baseline="0" noProof="0" dirty="0">
                <a:ln>
                  <a:noFill/>
                </a:ln>
                <a:solidFill>
                  <a:srgbClr val="FFFFFF"/>
                </a:solidFill>
                <a:effectLst/>
                <a:uLnTx/>
                <a:uFillTx/>
                <a:latin typeface="Segoe UI Semibold"/>
                <a:ea typeface="+mn-ea"/>
                <a:cs typeface="Segoe UI Semibold"/>
              </a:rPr>
              <a:t>learning</a:t>
            </a:r>
            <a:endParaRPr kumimoji="0" sz="1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3" name="object 13"/>
          <p:cNvSpPr txBox="1"/>
          <p:nvPr/>
        </p:nvSpPr>
        <p:spPr>
          <a:xfrm>
            <a:off x="9858882" y="2987751"/>
            <a:ext cx="1861185" cy="2830195"/>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Pct val="90625"/>
              <a:buFont typeface="Wingdings"/>
              <a:buChar char=""/>
              <a:tabLst>
                <a:tab pos="240665" algn="l"/>
                <a:tab pos="241300" algn="l"/>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Better </a:t>
            </a:r>
            <a:r>
              <a:rPr kumimoji="0" sz="1600" b="0" i="0" u="none" strike="noStrike" kern="1200" cap="none" spc="-35" normalizeH="0" baseline="0" noProof="0" dirty="0">
                <a:ln>
                  <a:noFill/>
                </a:ln>
                <a:solidFill>
                  <a:srgbClr val="FFFFFF"/>
                </a:solidFill>
                <a:effectLst/>
                <a:uLnTx/>
                <a:uFillTx/>
                <a:latin typeface="Segoe UI"/>
                <a:ea typeface="+mn-ea"/>
                <a:cs typeface="Segoe UI"/>
              </a:rPr>
              <a:t>for </a:t>
            </a:r>
            <a:r>
              <a:rPr kumimoji="0" sz="1600" b="0" i="0" u="none" strike="noStrike" kern="1200" cap="none" spc="-50" normalizeH="0" baseline="0" noProof="0" dirty="0">
                <a:ln>
                  <a:noFill/>
                </a:ln>
                <a:solidFill>
                  <a:srgbClr val="FFFFFF"/>
                </a:solidFill>
                <a:effectLst/>
                <a:uLnTx/>
                <a:uFillTx/>
                <a:latin typeface="Segoe UI"/>
                <a:ea typeface="+mn-ea"/>
                <a:cs typeface="Segoe UI"/>
              </a:rPr>
              <a:t>harder</a:t>
            </a:r>
            <a:r>
              <a:rPr kumimoji="0" sz="1600" b="0" i="0" u="none" strike="noStrike" kern="1200" cap="none" spc="-285" normalizeH="0" baseline="0" noProof="0" dirty="0">
                <a:ln>
                  <a:noFill/>
                </a:ln>
                <a:solidFill>
                  <a:srgbClr val="FFFFFF"/>
                </a:solidFill>
                <a:effectLst/>
                <a:uLnTx/>
                <a:uFillTx/>
                <a:latin typeface="Segoe UI"/>
                <a:ea typeface="+mn-ea"/>
                <a:cs typeface="Segoe UI"/>
              </a:rPr>
              <a:t>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0" algn="l" defTabSz="914400" rtl="0" eaLnBrk="1" fontAlgn="auto" latinLnBrk="0" hangingPunct="1">
              <a:lnSpc>
                <a:spcPct val="100000"/>
              </a:lnSpc>
              <a:spcBef>
                <a:spcPts val="5"/>
              </a:spcBef>
              <a:spcAft>
                <a:spcPts val="0"/>
              </a:spcAft>
              <a:buClrTx/>
              <a:buSzTx/>
              <a:buFontTx/>
              <a:buNone/>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identify</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45" normalizeH="0" baseline="0" noProof="0" dirty="0">
                <a:ln>
                  <a:noFill/>
                </a:ln>
                <a:solidFill>
                  <a:srgbClr val="FFFFFF"/>
                </a:solidFill>
                <a:effectLst/>
                <a:uLnTx/>
                <a:uFillTx/>
                <a:latin typeface="Segoe UI"/>
                <a:ea typeface="+mn-ea"/>
                <a:cs typeface="Segoe UI"/>
              </a:rPr>
              <a:t>attacks</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23622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Finds </a:t>
            </a:r>
            <a:r>
              <a:rPr kumimoji="0" sz="1600" b="0" i="0" u="none" strike="noStrike" kern="1200" cap="none" spc="-50" normalizeH="0" baseline="0" noProof="0" dirty="0">
                <a:ln>
                  <a:noFill/>
                </a:ln>
                <a:solidFill>
                  <a:srgbClr val="FFFFFF"/>
                </a:solidFill>
                <a:effectLst/>
                <a:uLnTx/>
                <a:uFillTx/>
                <a:latin typeface="Segoe UI"/>
                <a:ea typeface="+mn-ea"/>
                <a:cs typeface="Segoe UI"/>
              </a:rPr>
              <a:t>patterns</a:t>
            </a:r>
            <a:r>
              <a:rPr kumimoji="0" sz="1600" b="0" i="0" u="none" strike="noStrike" kern="1200" cap="none" spc="-245" normalizeH="0" baseline="0" noProof="0" dirty="0">
                <a:ln>
                  <a:noFill/>
                </a:ln>
                <a:solidFill>
                  <a:srgbClr val="FFFFFF"/>
                </a:solidFill>
                <a:effectLst/>
                <a:uLnTx/>
                <a:uFillTx/>
                <a:latin typeface="Segoe UI"/>
                <a:ea typeface="+mn-ea"/>
                <a:cs typeface="Segoe UI"/>
              </a:rPr>
              <a:t> </a:t>
            </a:r>
            <a:r>
              <a:rPr kumimoji="0" sz="1600" b="0" i="0" u="none" strike="noStrike" kern="1200" cap="none" spc="-30" normalizeH="0" baseline="0" noProof="0" dirty="0">
                <a:ln>
                  <a:noFill/>
                </a:ln>
                <a:solidFill>
                  <a:srgbClr val="FFFFFF"/>
                </a:solidFill>
                <a:effectLst/>
                <a:uLnTx/>
                <a:uFillTx/>
                <a:latin typeface="Segoe UI"/>
                <a:ea typeface="+mn-ea"/>
                <a:cs typeface="Segoe UI"/>
              </a:rPr>
              <a:t>in  </a:t>
            </a:r>
            <a:r>
              <a:rPr kumimoji="0" sz="1600" b="0" i="0" u="none" strike="noStrike" kern="1200" cap="none" spc="-40" normalizeH="0" baseline="0" noProof="0" dirty="0">
                <a:ln>
                  <a:noFill/>
                </a:ln>
                <a:solidFill>
                  <a:srgbClr val="FFFFFF"/>
                </a:solidFill>
                <a:effectLst/>
                <a:uLnTx/>
                <a:uFillTx/>
                <a:latin typeface="Segoe UI"/>
                <a:ea typeface="+mn-ea"/>
                <a:cs typeface="Segoe UI"/>
              </a:rPr>
              <a:t>the</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40" normalizeH="0" baseline="0" noProof="0" dirty="0">
                <a:ln>
                  <a:noFill/>
                </a:ln>
                <a:solidFill>
                  <a:srgbClr val="FFFFFF"/>
                </a:solidFill>
                <a:effectLst/>
                <a:uLnTx/>
                <a:uFillTx/>
                <a:latin typeface="Segoe UI"/>
                <a:ea typeface="+mn-ea"/>
                <a:cs typeface="Segoe UI"/>
              </a:rPr>
              <a:t>data</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27965" marR="615950" lvl="0" indent="-227965" algn="r" defTabSz="914400" rtl="0" eaLnBrk="1" fontAlgn="auto" latinLnBrk="0" hangingPunct="1">
              <a:lnSpc>
                <a:spcPct val="100000"/>
              </a:lnSpc>
              <a:spcBef>
                <a:spcPts val="1200"/>
              </a:spcBef>
              <a:spcAft>
                <a:spcPts val="0"/>
              </a:spcAft>
              <a:buClrTx/>
              <a:buSzPct val="90625"/>
              <a:buFont typeface="Wingdings"/>
              <a:buChar char=""/>
              <a:tabLst>
                <a:tab pos="227965" algn="l"/>
                <a:tab pos="228600" algn="l"/>
              </a:tabLst>
              <a:defRPr/>
            </a:pPr>
            <a:r>
              <a:rPr kumimoji="0" sz="1600" b="0" i="0" u="none" strike="noStrike" kern="1200" cap="none" spc="-40" normalizeH="0" baseline="0" noProof="0" dirty="0">
                <a:ln>
                  <a:noFill/>
                </a:ln>
                <a:solidFill>
                  <a:srgbClr val="FFFFFF"/>
                </a:solidFill>
                <a:effectLst/>
                <a:uLnTx/>
                <a:uFillTx/>
                <a:latin typeface="Segoe UI"/>
                <a:ea typeface="+mn-ea"/>
                <a:cs typeface="Segoe UI"/>
              </a:rPr>
              <a:t>Less</a:t>
            </a:r>
            <a:r>
              <a:rPr kumimoji="0" sz="1600" b="0" i="0" u="none" strike="noStrike" kern="1200" cap="none" spc="-210" normalizeH="0" baseline="0" noProof="0" dirty="0">
                <a:ln>
                  <a:noFill/>
                </a:ln>
                <a:solidFill>
                  <a:srgbClr val="FFFFFF"/>
                </a:solidFill>
                <a:effectLst/>
                <a:uLnTx/>
                <a:uFillTx/>
                <a:latin typeface="Segoe UI"/>
                <a:ea typeface="+mn-ea"/>
                <a:cs typeface="Segoe UI"/>
              </a:rPr>
              <a:t> </a:t>
            </a:r>
            <a:r>
              <a:rPr kumimoji="0" sz="1600" b="0" i="0" u="none" strike="noStrike" kern="1200" cap="none" spc="-40" normalizeH="0" baseline="0" noProof="0" dirty="0">
                <a:ln>
                  <a:noFill/>
                </a:ln>
                <a:solidFill>
                  <a:srgbClr val="FFFFFF"/>
                </a:solidFill>
                <a:effectLst/>
                <a:uLnTx/>
                <a:uFillTx/>
                <a:latin typeface="Segoe UI"/>
                <a:ea typeface="+mn-ea"/>
                <a:cs typeface="Segoe UI"/>
              </a:rPr>
              <a:t>human</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0" marR="594995" lvl="0" indent="0" algn="r"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55" normalizeH="0" baseline="0" noProof="0" dirty="0">
                <a:ln>
                  <a:noFill/>
                </a:ln>
                <a:solidFill>
                  <a:srgbClr val="FFFFFF"/>
                </a:solidFill>
                <a:effectLst/>
                <a:uLnTx/>
                <a:uFillTx/>
                <a:latin typeface="Segoe UI"/>
                <a:ea typeface="+mn-ea"/>
                <a:cs typeface="Segoe UI"/>
              </a:rPr>
              <a:t>in</a:t>
            </a:r>
            <a:r>
              <a:rPr kumimoji="0" sz="1600" b="0" i="0" u="none" strike="noStrike" kern="1200" cap="none" spc="-70" normalizeH="0" baseline="0" noProof="0" dirty="0">
                <a:ln>
                  <a:noFill/>
                </a:ln>
                <a:solidFill>
                  <a:srgbClr val="FFFFFF"/>
                </a:solidFill>
                <a:effectLst/>
                <a:uLnTx/>
                <a:uFillTx/>
                <a:latin typeface="Segoe UI"/>
                <a:ea typeface="+mn-ea"/>
                <a:cs typeface="Segoe UI"/>
              </a:rPr>
              <a:t>t</a:t>
            </a:r>
            <a:r>
              <a:rPr kumimoji="0" sz="1600" b="0" i="0" u="none" strike="noStrike" kern="1200" cap="none" spc="-45" normalizeH="0" baseline="0" noProof="0" dirty="0">
                <a:ln>
                  <a:noFill/>
                </a:ln>
                <a:solidFill>
                  <a:srgbClr val="FFFFFF"/>
                </a:solidFill>
                <a:effectLst/>
                <a:uLnTx/>
                <a:uFillTx/>
                <a:latin typeface="Segoe UI"/>
                <a:ea typeface="+mn-ea"/>
                <a:cs typeface="Segoe UI"/>
              </a:rPr>
              <a:t>e</a:t>
            </a:r>
            <a:r>
              <a:rPr kumimoji="0" sz="1600" b="0" i="0" u="none" strike="noStrike" kern="1200" cap="none" spc="0" normalizeH="0" baseline="0" noProof="0" dirty="0">
                <a:ln>
                  <a:noFill/>
                </a:ln>
                <a:solidFill>
                  <a:srgbClr val="FFFFFF"/>
                </a:solidFill>
                <a:effectLst/>
                <a:uLnTx/>
                <a:uFillTx/>
                <a:latin typeface="Segoe UI"/>
                <a:ea typeface="+mn-ea"/>
                <a:cs typeface="Segoe UI"/>
              </a:rPr>
              <a:t>r</a:t>
            </a:r>
            <a:r>
              <a:rPr kumimoji="0" sz="1600" b="0" i="0" u="none" strike="noStrike" kern="1200" cap="none" spc="-60" normalizeH="0" baseline="0" noProof="0" dirty="0">
                <a:ln>
                  <a:noFill/>
                </a:ln>
                <a:solidFill>
                  <a:srgbClr val="FFFFFF"/>
                </a:solidFill>
                <a:effectLst/>
                <a:uLnTx/>
                <a:uFillTx/>
                <a:latin typeface="Segoe UI"/>
                <a:ea typeface="+mn-ea"/>
                <a:cs typeface="Segoe UI"/>
              </a:rPr>
              <a:t>v</a:t>
            </a:r>
            <a:r>
              <a:rPr kumimoji="0" sz="1600" b="0" i="0" u="none" strike="noStrike" kern="1200" cap="none" spc="-45" normalizeH="0" baseline="0" noProof="0" dirty="0">
                <a:ln>
                  <a:noFill/>
                </a:ln>
                <a:solidFill>
                  <a:srgbClr val="FFFFFF"/>
                </a:solidFill>
                <a:effectLst/>
                <a:uLnTx/>
                <a:uFillTx/>
                <a:latin typeface="Segoe UI"/>
                <a:ea typeface="+mn-ea"/>
                <a:cs typeface="Segoe UI"/>
              </a:rPr>
              <a:t>e</a:t>
            </a:r>
            <a:r>
              <a:rPr kumimoji="0" sz="1600" b="0" i="0" u="none" strike="noStrike" kern="1200" cap="none" spc="-55" normalizeH="0" baseline="0" noProof="0" dirty="0">
                <a:ln>
                  <a:noFill/>
                </a:ln>
                <a:solidFill>
                  <a:srgbClr val="FFFFFF"/>
                </a:solidFill>
                <a:effectLst/>
                <a:uLnTx/>
                <a:uFillTx/>
                <a:latin typeface="Segoe UI"/>
                <a:ea typeface="+mn-ea"/>
                <a:cs typeface="Segoe UI"/>
              </a:rPr>
              <a:t>nti</a:t>
            </a:r>
            <a:r>
              <a:rPr kumimoji="0" sz="1600" b="0" i="0" u="none" strike="noStrike" kern="1200" cap="none" spc="-50" normalizeH="0" baseline="0" noProof="0" dirty="0">
                <a:ln>
                  <a:noFill/>
                </a:ln>
                <a:solidFill>
                  <a:srgbClr val="FFFFFF"/>
                </a:solidFill>
                <a:effectLst/>
                <a:uLnTx/>
                <a:uFillTx/>
                <a:latin typeface="Segoe UI"/>
                <a:ea typeface="+mn-ea"/>
                <a:cs typeface="Segoe UI"/>
              </a:rPr>
              <a:t>o</a:t>
            </a:r>
            <a:r>
              <a:rPr kumimoji="0" sz="1600" b="0" i="0" u="none" strike="noStrike" kern="1200" cap="none" spc="-5" normalizeH="0" baseline="0" noProof="0" dirty="0">
                <a:ln>
                  <a:noFill/>
                </a:ln>
                <a:solidFill>
                  <a:srgbClr val="FFFFFF"/>
                </a:solidFill>
                <a:effectLst/>
                <a:uLnTx/>
                <a:uFillTx/>
                <a:latin typeface="Segoe UI"/>
                <a:ea typeface="+mn-ea"/>
                <a:cs typeface="Segoe UI"/>
              </a:rPr>
              <a:t>n</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50" normalizeH="0" baseline="0" noProof="0" dirty="0">
                <a:ln>
                  <a:noFill/>
                </a:ln>
                <a:solidFill>
                  <a:srgbClr val="FFFFFF"/>
                </a:solidFill>
                <a:effectLst/>
                <a:uLnTx/>
                <a:uFillTx/>
                <a:latin typeface="Segoe UI"/>
                <a:ea typeface="+mn-ea"/>
                <a:cs typeface="Segoe UI"/>
              </a:rPr>
              <a:t>Harder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r>
              <a:rPr kumimoji="0" sz="1600" b="0" i="0" u="none" strike="noStrike" kern="1200" cap="none" spc="-165" normalizeH="0" baseline="0" noProof="0" dirty="0">
                <a:ln>
                  <a:noFill/>
                </a:ln>
                <a:solidFill>
                  <a:srgbClr val="FFFFFF"/>
                </a:solidFill>
                <a:effectLst/>
                <a:uLnTx/>
                <a:uFillTx/>
                <a:latin typeface="Segoe UI"/>
                <a:ea typeface="+mn-ea"/>
                <a:cs typeface="Segoe UI"/>
              </a:rPr>
              <a:t> </a:t>
            </a:r>
            <a:r>
              <a:rPr kumimoji="0" sz="1600" b="0" i="0" u="none" strike="noStrike" kern="1200" cap="none" spc="-45" normalizeH="0" baseline="0" noProof="0" dirty="0">
                <a:ln>
                  <a:noFill/>
                </a:ln>
                <a:solidFill>
                  <a:srgbClr val="FFFFFF"/>
                </a:solidFill>
                <a:effectLst/>
                <a:uLnTx/>
                <a:uFillTx/>
                <a:latin typeface="Segoe UI"/>
                <a:ea typeface="+mn-ea"/>
                <a:cs typeface="Segoe UI"/>
              </a:rPr>
              <a:t>develop</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55" normalizeH="0" baseline="0" noProof="0" dirty="0">
                <a:ln>
                  <a:noFill/>
                </a:ln>
                <a:solidFill>
                  <a:srgbClr val="FFFFFF"/>
                </a:solidFill>
                <a:effectLst/>
                <a:uLnTx/>
                <a:uFillTx/>
                <a:latin typeface="Segoe UI"/>
                <a:ea typeface="+mn-ea"/>
                <a:cs typeface="Segoe UI"/>
              </a:rPr>
              <a:t>Faster </a:t>
            </a:r>
            <a:r>
              <a:rPr kumimoji="0" sz="1600" b="0" i="0" u="none" strike="noStrike" kern="1200" cap="none" spc="-35" normalizeH="0" baseline="0" noProof="0" dirty="0">
                <a:ln>
                  <a:noFill/>
                </a:ln>
                <a:solidFill>
                  <a:srgbClr val="FFFFFF"/>
                </a:solidFill>
                <a:effectLst/>
                <a:uLnTx/>
                <a:uFillTx/>
                <a:latin typeface="Segoe UI"/>
                <a:ea typeface="+mn-ea"/>
                <a:cs typeface="Segoe UI"/>
              </a:rPr>
              <a:t>to </a:t>
            </a:r>
            <a:r>
              <a:rPr kumimoji="0" sz="1600" b="0" i="0" u="none" strike="noStrike" kern="1200" cap="none" spc="-40" normalizeH="0" baseline="0" noProof="0" dirty="0">
                <a:ln>
                  <a:noFill/>
                </a:ln>
                <a:solidFill>
                  <a:srgbClr val="FFFFFF"/>
                </a:solidFill>
                <a:effectLst/>
                <a:uLnTx/>
                <a:uFillTx/>
                <a:latin typeface="Segoe UI"/>
                <a:ea typeface="+mn-ea"/>
                <a:cs typeface="Segoe UI"/>
              </a:rPr>
              <a:t>adapt</a:t>
            </a:r>
            <a:r>
              <a:rPr kumimoji="0" sz="1600" b="0" i="0" u="none" strike="noStrike" kern="1200" cap="none" spc="-275" normalizeH="0" baseline="0" noProof="0" dirty="0">
                <a:ln>
                  <a:noFill/>
                </a:ln>
                <a:solidFill>
                  <a:srgbClr val="FFFFFF"/>
                </a:solidFill>
                <a:effectLst/>
                <a:uLnTx/>
                <a:uFillTx/>
                <a:latin typeface="Segoe UI"/>
                <a:ea typeface="+mn-ea"/>
                <a:cs typeface="Segoe UI"/>
              </a:rPr>
              <a:t>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35" normalizeH="0" baseline="0" noProof="0" dirty="0">
                <a:ln>
                  <a:noFill/>
                </a:ln>
                <a:solidFill>
                  <a:srgbClr val="FFFFFF"/>
                </a:solidFill>
                <a:effectLst/>
                <a:uLnTx/>
                <a:uFillTx/>
                <a:latin typeface="Segoe UI"/>
                <a:ea typeface="+mn-ea"/>
                <a:cs typeface="Segoe UI"/>
              </a:rPr>
              <a:t>new</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50" normalizeH="0" baseline="0" noProof="0" dirty="0">
                <a:ln>
                  <a:noFill/>
                </a:ln>
                <a:solidFill>
                  <a:srgbClr val="FFFFFF"/>
                </a:solidFill>
                <a:effectLst/>
                <a:uLnTx/>
                <a:uFillTx/>
                <a:latin typeface="Segoe UI"/>
                <a:ea typeface="+mn-ea"/>
                <a:cs typeface="Segoe UI"/>
              </a:rPr>
              <a:t>patterns</a:t>
            </a:r>
            <a:endParaRPr kumimoji="0" sz="16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4948428" y="2170176"/>
            <a:ext cx="4801362" cy="179616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579364" y="2264664"/>
            <a:ext cx="2998469" cy="150964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5173979" y="2395727"/>
            <a:ext cx="4295140" cy="1289685"/>
          </a:xfrm>
          <a:custGeom>
            <a:avLst/>
            <a:gdLst/>
            <a:ahLst/>
            <a:cxnLst/>
            <a:rect l="l" t="t" r="r" b="b"/>
            <a:pathLst>
              <a:path w="4295140" h="1289685">
                <a:moveTo>
                  <a:pt x="0" y="1289304"/>
                </a:moveTo>
                <a:lnTo>
                  <a:pt x="4294632" y="1289304"/>
                </a:lnTo>
                <a:lnTo>
                  <a:pt x="4294632" y="0"/>
                </a:lnTo>
                <a:lnTo>
                  <a:pt x="0" y="0"/>
                </a:lnTo>
                <a:lnTo>
                  <a:pt x="0" y="1289304"/>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p:nvPr/>
        </p:nvSpPr>
        <p:spPr>
          <a:xfrm>
            <a:off x="5173979" y="2395727"/>
            <a:ext cx="4295140" cy="1289685"/>
          </a:xfrm>
          <a:prstGeom prst="rect">
            <a:avLst/>
          </a:prstGeom>
          <a:ln w="9525">
            <a:solidFill>
              <a:srgbClr val="0078D3"/>
            </a:solidFill>
          </a:ln>
        </p:spPr>
        <p:txBody>
          <a:bodyPr vert="horz" wrap="square" lIns="0" tIns="139065" rIns="0" bIns="0" rtlCol="0">
            <a:spAutoFit/>
          </a:bodyPr>
          <a:lstStyle/>
          <a:p>
            <a:pPr marL="732155" marR="0" lvl="0" indent="0" algn="l" defTabSz="914400" rtl="0" eaLnBrk="1" fontAlgn="auto" latinLnBrk="0" hangingPunct="1">
              <a:lnSpc>
                <a:spcPct val="100000"/>
              </a:lnSpc>
              <a:spcBef>
                <a:spcPts val="1095"/>
              </a:spcBef>
              <a:spcAft>
                <a:spcPts val="0"/>
              </a:spcAft>
              <a:buClrTx/>
              <a:buSzTx/>
              <a:buFontTx/>
              <a:buNone/>
              <a:tabLst/>
              <a:defRPr/>
            </a:pPr>
            <a:r>
              <a:rPr kumimoji="0" sz="1400" b="1" i="0" u="none" strike="noStrike" kern="1200" cap="none" spc="0" normalizeH="0" baseline="0" noProof="0" dirty="0">
                <a:ln>
                  <a:noFill/>
                </a:ln>
                <a:solidFill>
                  <a:prstClr val="black"/>
                </a:solidFill>
                <a:effectLst/>
                <a:uLnTx/>
                <a:uFillTx/>
                <a:latin typeface="Segoe UI"/>
                <a:ea typeface="+mn-ea"/>
                <a:cs typeface="Segoe UI"/>
              </a:rPr>
              <a:t>End </a:t>
            </a:r>
            <a:r>
              <a:rPr kumimoji="0" sz="1400" b="1" i="0" u="none" strike="noStrike" kern="1200" cap="none" spc="-5" normalizeH="0" baseline="0" noProof="0" dirty="0">
                <a:ln>
                  <a:noFill/>
                </a:ln>
                <a:solidFill>
                  <a:prstClr val="black"/>
                </a:solidFill>
                <a:effectLst/>
                <a:uLnTx/>
                <a:uFillTx/>
                <a:latin typeface="Segoe UI"/>
                <a:ea typeface="+mn-ea"/>
                <a:cs typeface="Segoe UI"/>
              </a:rPr>
              <a:t>user </a:t>
            </a:r>
            <a:r>
              <a:rPr kumimoji="0" sz="1400" b="1" i="0" u="none" strike="noStrike" kern="1200" cap="none" spc="0" normalizeH="0" baseline="0" noProof="0" dirty="0">
                <a:ln>
                  <a:noFill/>
                </a:ln>
                <a:solidFill>
                  <a:prstClr val="black"/>
                </a:solidFill>
                <a:effectLst/>
                <a:uLnTx/>
                <a:uFillTx/>
                <a:latin typeface="Segoe UI"/>
                <a:ea typeface="+mn-ea"/>
                <a:cs typeface="Segoe UI"/>
              </a:rPr>
              <a:t>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Build feedback</a:t>
            </a:r>
            <a:r>
              <a:rPr kumimoji="0" sz="1400" b="0" i="0" u="none" strike="noStrike" kern="1200" cap="none" spc="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loops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End </a:t>
            </a:r>
            <a:r>
              <a:rPr kumimoji="0" sz="1400" b="0" i="0" u="none" strike="noStrike" kern="1200" cap="none" spc="0" normalizeH="0" baseline="0" noProof="0" dirty="0">
                <a:ln>
                  <a:noFill/>
                </a:ln>
                <a:solidFill>
                  <a:prstClr val="black"/>
                </a:solidFill>
                <a:effectLst/>
                <a:uLnTx/>
                <a:uFillTx/>
                <a:latin typeface="Segoe UI"/>
                <a:ea typeface="+mn-ea"/>
                <a:cs typeface="Segoe UI"/>
              </a:rPr>
              <a:t>users/admins/secops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10" normalizeH="0" baseline="0" noProof="0" dirty="0">
                <a:ln>
                  <a:noFill/>
                </a:ln>
                <a:solidFill>
                  <a:prstClr val="black"/>
                </a:solidFill>
                <a:effectLst/>
                <a:uLnTx/>
                <a:uFillTx/>
                <a:latin typeface="Segoe UI"/>
                <a:ea typeface="+mn-ea"/>
                <a:cs typeface="Segoe UI"/>
              </a:rPr>
              <a:t>Remove</a:t>
            </a:r>
            <a:r>
              <a:rPr kumimoji="0" sz="1400" b="0" i="0" u="none" strike="noStrike" kern="1200" cap="none" spc="-5" normalizeH="0" baseline="0" noProof="0" dirty="0">
                <a:ln>
                  <a:noFill/>
                </a:ln>
                <a:solidFill>
                  <a:prstClr val="black"/>
                </a:solidFill>
                <a:effectLst/>
                <a:uLnTx/>
                <a:uFillTx/>
                <a:latin typeface="Segoe UI"/>
                <a:ea typeface="+mn-ea"/>
                <a:cs typeface="Segoe UI"/>
              </a:rPr>
              <a:t> errors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p:nvPr/>
        </p:nvSpPr>
        <p:spPr>
          <a:xfrm>
            <a:off x="4527803" y="2318004"/>
            <a:ext cx="1501775" cy="15032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53355" y="2543555"/>
            <a:ext cx="995680" cy="996950"/>
          </a:xfrm>
          <a:custGeom>
            <a:avLst/>
            <a:gdLst/>
            <a:ahLst/>
            <a:cxnLst/>
            <a:rect l="l" t="t" r="r" b="b"/>
            <a:pathLst>
              <a:path w="995679" h="996950">
                <a:moveTo>
                  <a:pt x="497586" y="0"/>
                </a:moveTo>
                <a:lnTo>
                  <a:pt x="449662" y="2281"/>
                </a:lnTo>
                <a:lnTo>
                  <a:pt x="403027" y="8986"/>
                </a:lnTo>
                <a:lnTo>
                  <a:pt x="357891" y="19906"/>
                </a:lnTo>
                <a:lnTo>
                  <a:pt x="314461" y="34832"/>
                </a:lnTo>
                <a:lnTo>
                  <a:pt x="272946" y="53555"/>
                </a:lnTo>
                <a:lnTo>
                  <a:pt x="233554" y="75866"/>
                </a:lnTo>
                <a:lnTo>
                  <a:pt x="196494" y="101556"/>
                </a:lnTo>
                <a:lnTo>
                  <a:pt x="161974" y="130416"/>
                </a:lnTo>
                <a:lnTo>
                  <a:pt x="130203" y="162238"/>
                </a:lnTo>
                <a:lnTo>
                  <a:pt x="101389" y="196812"/>
                </a:lnTo>
                <a:lnTo>
                  <a:pt x="75740" y="233929"/>
                </a:lnTo>
                <a:lnTo>
                  <a:pt x="53466" y="273381"/>
                </a:lnTo>
                <a:lnTo>
                  <a:pt x="34774" y="314959"/>
                </a:lnTo>
                <a:lnTo>
                  <a:pt x="19873" y="358453"/>
                </a:lnTo>
                <a:lnTo>
                  <a:pt x="8971" y="403656"/>
                </a:lnTo>
                <a:lnTo>
                  <a:pt x="2277" y="450357"/>
                </a:lnTo>
                <a:lnTo>
                  <a:pt x="0" y="498348"/>
                </a:lnTo>
                <a:lnTo>
                  <a:pt x="2277" y="546338"/>
                </a:lnTo>
                <a:lnTo>
                  <a:pt x="8971" y="593039"/>
                </a:lnTo>
                <a:lnTo>
                  <a:pt x="19873" y="638242"/>
                </a:lnTo>
                <a:lnTo>
                  <a:pt x="34774" y="681736"/>
                </a:lnTo>
                <a:lnTo>
                  <a:pt x="53466" y="723314"/>
                </a:lnTo>
                <a:lnTo>
                  <a:pt x="75740" y="762766"/>
                </a:lnTo>
                <a:lnTo>
                  <a:pt x="101389" y="799883"/>
                </a:lnTo>
                <a:lnTo>
                  <a:pt x="130203" y="834457"/>
                </a:lnTo>
                <a:lnTo>
                  <a:pt x="161974" y="866279"/>
                </a:lnTo>
                <a:lnTo>
                  <a:pt x="196494" y="895139"/>
                </a:lnTo>
                <a:lnTo>
                  <a:pt x="233554" y="920829"/>
                </a:lnTo>
                <a:lnTo>
                  <a:pt x="272946" y="943140"/>
                </a:lnTo>
                <a:lnTo>
                  <a:pt x="314461" y="961863"/>
                </a:lnTo>
                <a:lnTo>
                  <a:pt x="357891" y="976789"/>
                </a:lnTo>
                <a:lnTo>
                  <a:pt x="403027" y="987709"/>
                </a:lnTo>
                <a:lnTo>
                  <a:pt x="449662" y="994414"/>
                </a:lnTo>
                <a:lnTo>
                  <a:pt x="497586" y="996696"/>
                </a:lnTo>
                <a:lnTo>
                  <a:pt x="545509" y="994414"/>
                </a:lnTo>
                <a:lnTo>
                  <a:pt x="592144" y="987709"/>
                </a:lnTo>
                <a:lnTo>
                  <a:pt x="637280" y="976789"/>
                </a:lnTo>
                <a:lnTo>
                  <a:pt x="680710" y="961863"/>
                </a:lnTo>
                <a:lnTo>
                  <a:pt x="722225" y="943140"/>
                </a:lnTo>
                <a:lnTo>
                  <a:pt x="761617" y="920829"/>
                </a:lnTo>
                <a:lnTo>
                  <a:pt x="798677" y="895139"/>
                </a:lnTo>
                <a:lnTo>
                  <a:pt x="833197" y="866279"/>
                </a:lnTo>
                <a:lnTo>
                  <a:pt x="864968" y="834457"/>
                </a:lnTo>
                <a:lnTo>
                  <a:pt x="893782" y="799883"/>
                </a:lnTo>
                <a:lnTo>
                  <a:pt x="919431" y="762766"/>
                </a:lnTo>
                <a:lnTo>
                  <a:pt x="941705" y="723314"/>
                </a:lnTo>
                <a:lnTo>
                  <a:pt x="960397" y="681736"/>
                </a:lnTo>
                <a:lnTo>
                  <a:pt x="975298" y="638242"/>
                </a:lnTo>
                <a:lnTo>
                  <a:pt x="986200" y="593039"/>
                </a:lnTo>
                <a:lnTo>
                  <a:pt x="992894" y="546338"/>
                </a:lnTo>
                <a:lnTo>
                  <a:pt x="995172" y="498348"/>
                </a:lnTo>
                <a:lnTo>
                  <a:pt x="992894" y="450357"/>
                </a:lnTo>
                <a:lnTo>
                  <a:pt x="986200" y="403656"/>
                </a:lnTo>
                <a:lnTo>
                  <a:pt x="975298" y="358453"/>
                </a:lnTo>
                <a:lnTo>
                  <a:pt x="960397" y="314959"/>
                </a:lnTo>
                <a:lnTo>
                  <a:pt x="941705" y="273381"/>
                </a:lnTo>
                <a:lnTo>
                  <a:pt x="919431" y="233929"/>
                </a:lnTo>
                <a:lnTo>
                  <a:pt x="893782" y="196812"/>
                </a:lnTo>
                <a:lnTo>
                  <a:pt x="864968" y="162238"/>
                </a:lnTo>
                <a:lnTo>
                  <a:pt x="833197" y="130416"/>
                </a:lnTo>
                <a:lnTo>
                  <a:pt x="798677" y="101556"/>
                </a:lnTo>
                <a:lnTo>
                  <a:pt x="761617" y="75866"/>
                </a:lnTo>
                <a:lnTo>
                  <a:pt x="722225" y="53555"/>
                </a:lnTo>
                <a:lnTo>
                  <a:pt x="680710" y="34832"/>
                </a:lnTo>
                <a:lnTo>
                  <a:pt x="637280" y="19906"/>
                </a:lnTo>
                <a:lnTo>
                  <a:pt x="592144" y="8986"/>
                </a:lnTo>
                <a:lnTo>
                  <a:pt x="545509" y="2281"/>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53355" y="2543555"/>
            <a:ext cx="995680" cy="996950"/>
          </a:xfrm>
          <a:custGeom>
            <a:avLst/>
            <a:gdLst/>
            <a:ahLst/>
            <a:cxnLst/>
            <a:rect l="l" t="t" r="r" b="b"/>
            <a:pathLst>
              <a:path w="995679" h="996950">
                <a:moveTo>
                  <a:pt x="0" y="498348"/>
                </a:moveTo>
                <a:lnTo>
                  <a:pt x="2277" y="450357"/>
                </a:lnTo>
                <a:lnTo>
                  <a:pt x="8971" y="403656"/>
                </a:lnTo>
                <a:lnTo>
                  <a:pt x="19873" y="358453"/>
                </a:lnTo>
                <a:lnTo>
                  <a:pt x="34774" y="314959"/>
                </a:lnTo>
                <a:lnTo>
                  <a:pt x="53466" y="273381"/>
                </a:lnTo>
                <a:lnTo>
                  <a:pt x="75740" y="233929"/>
                </a:lnTo>
                <a:lnTo>
                  <a:pt x="101389" y="196812"/>
                </a:lnTo>
                <a:lnTo>
                  <a:pt x="130203" y="162238"/>
                </a:lnTo>
                <a:lnTo>
                  <a:pt x="161974" y="130416"/>
                </a:lnTo>
                <a:lnTo>
                  <a:pt x="196494" y="101556"/>
                </a:lnTo>
                <a:lnTo>
                  <a:pt x="233554" y="75866"/>
                </a:lnTo>
                <a:lnTo>
                  <a:pt x="272946" y="53555"/>
                </a:lnTo>
                <a:lnTo>
                  <a:pt x="314461" y="34832"/>
                </a:lnTo>
                <a:lnTo>
                  <a:pt x="357891" y="19906"/>
                </a:lnTo>
                <a:lnTo>
                  <a:pt x="403027" y="8986"/>
                </a:lnTo>
                <a:lnTo>
                  <a:pt x="449662" y="2281"/>
                </a:lnTo>
                <a:lnTo>
                  <a:pt x="497586" y="0"/>
                </a:lnTo>
                <a:lnTo>
                  <a:pt x="545509" y="2281"/>
                </a:lnTo>
                <a:lnTo>
                  <a:pt x="592144" y="8986"/>
                </a:lnTo>
                <a:lnTo>
                  <a:pt x="637280" y="19906"/>
                </a:lnTo>
                <a:lnTo>
                  <a:pt x="680710" y="34832"/>
                </a:lnTo>
                <a:lnTo>
                  <a:pt x="722225" y="53555"/>
                </a:lnTo>
                <a:lnTo>
                  <a:pt x="761617" y="75866"/>
                </a:lnTo>
                <a:lnTo>
                  <a:pt x="798677" y="101556"/>
                </a:lnTo>
                <a:lnTo>
                  <a:pt x="833197" y="130416"/>
                </a:lnTo>
                <a:lnTo>
                  <a:pt x="864968" y="162238"/>
                </a:lnTo>
                <a:lnTo>
                  <a:pt x="893782" y="196812"/>
                </a:lnTo>
                <a:lnTo>
                  <a:pt x="919431" y="233929"/>
                </a:lnTo>
                <a:lnTo>
                  <a:pt x="941705" y="273381"/>
                </a:lnTo>
                <a:lnTo>
                  <a:pt x="960397" y="314959"/>
                </a:lnTo>
                <a:lnTo>
                  <a:pt x="975298" y="358453"/>
                </a:lnTo>
                <a:lnTo>
                  <a:pt x="986200" y="403656"/>
                </a:lnTo>
                <a:lnTo>
                  <a:pt x="992894" y="450357"/>
                </a:lnTo>
                <a:lnTo>
                  <a:pt x="995172" y="498348"/>
                </a:lnTo>
                <a:lnTo>
                  <a:pt x="992894" y="546338"/>
                </a:lnTo>
                <a:lnTo>
                  <a:pt x="986200" y="593039"/>
                </a:lnTo>
                <a:lnTo>
                  <a:pt x="975298" y="638242"/>
                </a:lnTo>
                <a:lnTo>
                  <a:pt x="960397" y="681736"/>
                </a:lnTo>
                <a:lnTo>
                  <a:pt x="941705" y="723314"/>
                </a:lnTo>
                <a:lnTo>
                  <a:pt x="919431" y="762766"/>
                </a:lnTo>
                <a:lnTo>
                  <a:pt x="893782" y="799883"/>
                </a:lnTo>
                <a:lnTo>
                  <a:pt x="864968" y="834457"/>
                </a:lnTo>
                <a:lnTo>
                  <a:pt x="833197" y="866279"/>
                </a:lnTo>
                <a:lnTo>
                  <a:pt x="798677" y="895139"/>
                </a:lnTo>
                <a:lnTo>
                  <a:pt x="761617" y="920829"/>
                </a:lnTo>
                <a:lnTo>
                  <a:pt x="722225" y="943140"/>
                </a:lnTo>
                <a:lnTo>
                  <a:pt x="680710" y="961863"/>
                </a:lnTo>
                <a:lnTo>
                  <a:pt x="637280" y="976789"/>
                </a:lnTo>
                <a:lnTo>
                  <a:pt x="592144" y="987709"/>
                </a:lnTo>
                <a:lnTo>
                  <a:pt x="545509" y="994414"/>
                </a:lnTo>
                <a:lnTo>
                  <a:pt x="497586" y="996696"/>
                </a:lnTo>
                <a:lnTo>
                  <a:pt x="449662" y="994414"/>
                </a:lnTo>
                <a:lnTo>
                  <a:pt x="403027" y="987709"/>
                </a:lnTo>
                <a:lnTo>
                  <a:pt x="357891" y="976789"/>
                </a:lnTo>
                <a:lnTo>
                  <a:pt x="314461" y="961863"/>
                </a:lnTo>
                <a:lnTo>
                  <a:pt x="272946" y="943140"/>
                </a:lnTo>
                <a:lnTo>
                  <a:pt x="233554" y="920829"/>
                </a:lnTo>
                <a:lnTo>
                  <a:pt x="196494" y="895139"/>
                </a:lnTo>
                <a:lnTo>
                  <a:pt x="161974" y="866279"/>
                </a:lnTo>
                <a:lnTo>
                  <a:pt x="130203" y="834457"/>
                </a:lnTo>
                <a:lnTo>
                  <a:pt x="101389" y="799883"/>
                </a:lnTo>
                <a:lnTo>
                  <a:pt x="75740" y="762766"/>
                </a:lnTo>
                <a:lnTo>
                  <a:pt x="53466" y="723314"/>
                </a:lnTo>
                <a:lnTo>
                  <a:pt x="34774" y="681736"/>
                </a:lnTo>
                <a:lnTo>
                  <a:pt x="19873" y="638242"/>
                </a:lnTo>
                <a:lnTo>
                  <a:pt x="8971" y="593039"/>
                </a:lnTo>
                <a:lnTo>
                  <a:pt x="2277" y="546338"/>
                </a:lnTo>
                <a:lnTo>
                  <a:pt x="0" y="498348"/>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48428" y="3637788"/>
            <a:ext cx="4801362" cy="179768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579364" y="3733800"/>
            <a:ext cx="3042792" cy="150964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5173979" y="38633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5173979" y="38633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5893434" y="3991102"/>
            <a:ext cx="147510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prstClr val="black"/>
                </a:solidFill>
                <a:effectLst/>
                <a:uLnTx/>
                <a:uFillTx/>
                <a:latin typeface="Segoe UI"/>
                <a:ea typeface="+mn-ea"/>
                <a:cs typeface="Segoe UI"/>
              </a:rPr>
              <a:t>Expert</a:t>
            </a:r>
            <a:r>
              <a:rPr kumimoji="0" sz="1400" b="1" i="0" u="none" strike="noStrike" kern="1200" cap="none" spc="-60" normalizeH="0" baseline="0" noProof="0" dirty="0">
                <a:ln>
                  <a:noFill/>
                </a:ln>
                <a:solidFill>
                  <a:prstClr val="black"/>
                </a:solidFill>
                <a:effectLst/>
                <a:uLnTx/>
                <a:uFillTx/>
                <a:latin typeface="Segoe UI"/>
                <a:ea typeface="+mn-ea"/>
                <a:cs typeface="Segoe UI"/>
              </a:rPr>
              <a:t> </a:t>
            </a:r>
            <a:r>
              <a:rPr kumimoji="0" sz="1400" b="1" i="0" u="none" strike="noStrike" kern="1200" cap="none" spc="0" normalizeH="0" baseline="0" noProof="0" dirty="0">
                <a:ln>
                  <a:noFill/>
                </a:ln>
                <a:solidFill>
                  <a:prstClr val="black"/>
                </a:solidFill>
                <a:effectLst/>
                <a:uLnTx/>
                <a:uFillTx/>
                <a:latin typeface="Segoe UI"/>
                <a:ea typeface="+mn-ea"/>
                <a:cs typeface="Segoe UI"/>
              </a:rPr>
              <a:t>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6" name="object 26"/>
          <p:cNvSpPr txBox="1"/>
          <p:nvPr/>
        </p:nvSpPr>
        <p:spPr>
          <a:xfrm>
            <a:off x="5893434" y="4204842"/>
            <a:ext cx="2357755" cy="666115"/>
          </a:xfrm>
          <a:prstGeom prst="rect">
            <a:avLst/>
          </a:prstGeom>
        </p:spPr>
        <p:txBody>
          <a:bodyPr vert="horz" wrap="square" lIns="0" tIns="12700" rIns="0" bIns="0" rtlCol="0">
            <a:spAutoFit/>
          </a:bodyPr>
          <a:lstStyle/>
          <a:p>
            <a:pPr marL="299085" marR="0" lvl="0" indent="-287020" algn="l" defTabSz="914400" rtl="0" eaLnBrk="1" fontAlgn="auto" latinLnBrk="0" hangingPunct="1">
              <a:lnSpc>
                <a:spcPct val="100000"/>
              </a:lnSpc>
              <a:spcBef>
                <a:spcPts val="10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Security</a:t>
            </a:r>
            <a:r>
              <a:rPr kumimoji="0" sz="1400" b="0" i="0" u="none" strike="noStrike" kern="1200" cap="none" spc="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researchers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Customer</a:t>
            </a:r>
            <a:r>
              <a:rPr kumimoji="0" sz="1400" b="0" i="0" u="none" strike="noStrike" kern="1200" cap="none" spc="-3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support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Dedicated </a:t>
            </a:r>
            <a:r>
              <a:rPr kumimoji="0" sz="1400" b="0" i="0" u="none" strike="noStrike" kern="1200" cap="none" spc="0" normalizeH="0" baseline="0" noProof="0" dirty="0">
                <a:ln>
                  <a:noFill/>
                </a:ln>
                <a:solidFill>
                  <a:prstClr val="black"/>
                </a:solidFill>
                <a:effectLst/>
                <a:uLnTx/>
                <a:uFillTx/>
                <a:latin typeface="Segoe UI"/>
                <a:ea typeface="+mn-ea"/>
                <a:cs typeface="Segoe UI"/>
              </a:rPr>
              <a:t>human</a:t>
            </a:r>
            <a:r>
              <a:rPr kumimoji="0" sz="1400" b="0" i="0" u="none" strike="noStrike" kern="1200" cap="none" spc="-55"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labelers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7" name="object 27"/>
          <p:cNvSpPr/>
          <p:nvPr/>
        </p:nvSpPr>
        <p:spPr>
          <a:xfrm>
            <a:off x="4527803" y="3787140"/>
            <a:ext cx="1501775" cy="15032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753355" y="4012691"/>
            <a:ext cx="995680" cy="996950"/>
          </a:xfrm>
          <a:custGeom>
            <a:avLst/>
            <a:gdLst/>
            <a:ahLst/>
            <a:cxnLst/>
            <a:rect l="l" t="t" r="r" b="b"/>
            <a:pathLst>
              <a:path w="995679" h="996950">
                <a:moveTo>
                  <a:pt x="497586" y="0"/>
                </a:moveTo>
                <a:lnTo>
                  <a:pt x="449662" y="2281"/>
                </a:lnTo>
                <a:lnTo>
                  <a:pt x="403027" y="8986"/>
                </a:lnTo>
                <a:lnTo>
                  <a:pt x="357891" y="19906"/>
                </a:lnTo>
                <a:lnTo>
                  <a:pt x="314461" y="34832"/>
                </a:lnTo>
                <a:lnTo>
                  <a:pt x="272946" y="53555"/>
                </a:lnTo>
                <a:lnTo>
                  <a:pt x="233554" y="75866"/>
                </a:lnTo>
                <a:lnTo>
                  <a:pt x="196494" y="101556"/>
                </a:lnTo>
                <a:lnTo>
                  <a:pt x="161974" y="130416"/>
                </a:lnTo>
                <a:lnTo>
                  <a:pt x="130203" y="162238"/>
                </a:lnTo>
                <a:lnTo>
                  <a:pt x="101389" y="196812"/>
                </a:lnTo>
                <a:lnTo>
                  <a:pt x="75740" y="233929"/>
                </a:lnTo>
                <a:lnTo>
                  <a:pt x="53466" y="273381"/>
                </a:lnTo>
                <a:lnTo>
                  <a:pt x="34774" y="314959"/>
                </a:lnTo>
                <a:lnTo>
                  <a:pt x="19873" y="358453"/>
                </a:lnTo>
                <a:lnTo>
                  <a:pt x="8971" y="403656"/>
                </a:lnTo>
                <a:lnTo>
                  <a:pt x="2277" y="450357"/>
                </a:lnTo>
                <a:lnTo>
                  <a:pt x="0" y="498347"/>
                </a:lnTo>
                <a:lnTo>
                  <a:pt x="2277" y="546338"/>
                </a:lnTo>
                <a:lnTo>
                  <a:pt x="8971" y="593039"/>
                </a:lnTo>
                <a:lnTo>
                  <a:pt x="19873" y="638242"/>
                </a:lnTo>
                <a:lnTo>
                  <a:pt x="34774" y="681736"/>
                </a:lnTo>
                <a:lnTo>
                  <a:pt x="53466" y="723314"/>
                </a:lnTo>
                <a:lnTo>
                  <a:pt x="75740" y="762766"/>
                </a:lnTo>
                <a:lnTo>
                  <a:pt x="101389" y="799883"/>
                </a:lnTo>
                <a:lnTo>
                  <a:pt x="130203" y="834457"/>
                </a:lnTo>
                <a:lnTo>
                  <a:pt x="161974" y="866279"/>
                </a:lnTo>
                <a:lnTo>
                  <a:pt x="196494" y="895139"/>
                </a:lnTo>
                <a:lnTo>
                  <a:pt x="233554" y="920829"/>
                </a:lnTo>
                <a:lnTo>
                  <a:pt x="272946" y="943140"/>
                </a:lnTo>
                <a:lnTo>
                  <a:pt x="314461" y="961863"/>
                </a:lnTo>
                <a:lnTo>
                  <a:pt x="357891" y="976789"/>
                </a:lnTo>
                <a:lnTo>
                  <a:pt x="403027" y="987709"/>
                </a:lnTo>
                <a:lnTo>
                  <a:pt x="449662" y="994414"/>
                </a:lnTo>
                <a:lnTo>
                  <a:pt x="497586" y="996695"/>
                </a:lnTo>
                <a:lnTo>
                  <a:pt x="545509" y="994414"/>
                </a:lnTo>
                <a:lnTo>
                  <a:pt x="592144" y="987709"/>
                </a:lnTo>
                <a:lnTo>
                  <a:pt x="637280" y="976789"/>
                </a:lnTo>
                <a:lnTo>
                  <a:pt x="680710" y="961863"/>
                </a:lnTo>
                <a:lnTo>
                  <a:pt x="722225" y="943140"/>
                </a:lnTo>
                <a:lnTo>
                  <a:pt x="761617" y="920829"/>
                </a:lnTo>
                <a:lnTo>
                  <a:pt x="798677" y="895139"/>
                </a:lnTo>
                <a:lnTo>
                  <a:pt x="833197" y="866279"/>
                </a:lnTo>
                <a:lnTo>
                  <a:pt x="864968" y="834457"/>
                </a:lnTo>
                <a:lnTo>
                  <a:pt x="893782" y="799883"/>
                </a:lnTo>
                <a:lnTo>
                  <a:pt x="919431" y="762766"/>
                </a:lnTo>
                <a:lnTo>
                  <a:pt x="941705" y="723314"/>
                </a:lnTo>
                <a:lnTo>
                  <a:pt x="960397" y="681736"/>
                </a:lnTo>
                <a:lnTo>
                  <a:pt x="975298" y="638242"/>
                </a:lnTo>
                <a:lnTo>
                  <a:pt x="986200" y="593039"/>
                </a:lnTo>
                <a:lnTo>
                  <a:pt x="992894" y="546338"/>
                </a:lnTo>
                <a:lnTo>
                  <a:pt x="995172" y="498347"/>
                </a:lnTo>
                <a:lnTo>
                  <a:pt x="992894" y="450357"/>
                </a:lnTo>
                <a:lnTo>
                  <a:pt x="986200" y="403656"/>
                </a:lnTo>
                <a:lnTo>
                  <a:pt x="975298" y="358453"/>
                </a:lnTo>
                <a:lnTo>
                  <a:pt x="960397" y="314959"/>
                </a:lnTo>
                <a:lnTo>
                  <a:pt x="941705" y="273381"/>
                </a:lnTo>
                <a:lnTo>
                  <a:pt x="919431" y="233929"/>
                </a:lnTo>
                <a:lnTo>
                  <a:pt x="893782" y="196812"/>
                </a:lnTo>
                <a:lnTo>
                  <a:pt x="864968" y="162238"/>
                </a:lnTo>
                <a:lnTo>
                  <a:pt x="833197" y="130416"/>
                </a:lnTo>
                <a:lnTo>
                  <a:pt x="798677" y="101556"/>
                </a:lnTo>
                <a:lnTo>
                  <a:pt x="761617" y="75866"/>
                </a:lnTo>
                <a:lnTo>
                  <a:pt x="722225" y="53555"/>
                </a:lnTo>
                <a:lnTo>
                  <a:pt x="680710" y="34832"/>
                </a:lnTo>
                <a:lnTo>
                  <a:pt x="637280" y="19906"/>
                </a:lnTo>
                <a:lnTo>
                  <a:pt x="592144" y="8986"/>
                </a:lnTo>
                <a:lnTo>
                  <a:pt x="545509" y="2281"/>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753355" y="4012691"/>
            <a:ext cx="995680" cy="996950"/>
          </a:xfrm>
          <a:custGeom>
            <a:avLst/>
            <a:gdLst/>
            <a:ahLst/>
            <a:cxnLst/>
            <a:rect l="l" t="t" r="r" b="b"/>
            <a:pathLst>
              <a:path w="995679" h="996950">
                <a:moveTo>
                  <a:pt x="0" y="498347"/>
                </a:moveTo>
                <a:lnTo>
                  <a:pt x="2277" y="450357"/>
                </a:lnTo>
                <a:lnTo>
                  <a:pt x="8971" y="403656"/>
                </a:lnTo>
                <a:lnTo>
                  <a:pt x="19873" y="358453"/>
                </a:lnTo>
                <a:lnTo>
                  <a:pt x="34774" y="314959"/>
                </a:lnTo>
                <a:lnTo>
                  <a:pt x="53466" y="273381"/>
                </a:lnTo>
                <a:lnTo>
                  <a:pt x="75740" y="233929"/>
                </a:lnTo>
                <a:lnTo>
                  <a:pt x="101389" y="196812"/>
                </a:lnTo>
                <a:lnTo>
                  <a:pt x="130203" y="162238"/>
                </a:lnTo>
                <a:lnTo>
                  <a:pt x="161974" y="130416"/>
                </a:lnTo>
                <a:lnTo>
                  <a:pt x="196494" y="101556"/>
                </a:lnTo>
                <a:lnTo>
                  <a:pt x="233554" y="75866"/>
                </a:lnTo>
                <a:lnTo>
                  <a:pt x="272946" y="53555"/>
                </a:lnTo>
                <a:lnTo>
                  <a:pt x="314461" y="34832"/>
                </a:lnTo>
                <a:lnTo>
                  <a:pt x="357891" y="19906"/>
                </a:lnTo>
                <a:lnTo>
                  <a:pt x="403027" y="8986"/>
                </a:lnTo>
                <a:lnTo>
                  <a:pt x="449662" y="2281"/>
                </a:lnTo>
                <a:lnTo>
                  <a:pt x="497586" y="0"/>
                </a:lnTo>
                <a:lnTo>
                  <a:pt x="545509" y="2281"/>
                </a:lnTo>
                <a:lnTo>
                  <a:pt x="592144" y="8986"/>
                </a:lnTo>
                <a:lnTo>
                  <a:pt x="637280" y="19906"/>
                </a:lnTo>
                <a:lnTo>
                  <a:pt x="680710" y="34832"/>
                </a:lnTo>
                <a:lnTo>
                  <a:pt x="722225" y="53555"/>
                </a:lnTo>
                <a:lnTo>
                  <a:pt x="761617" y="75866"/>
                </a:lnTo>
                <a:lnTo>
                  <a:pt x="798677" y="101556"/>
                </a:lnTo>
                <a:lnTo>
                  <a:pt x="833197" y="130416"/>
                </a:lnTo>
                <a:lnTo>
                  <a:pt x="864968" y="162238"/>
                </a:lnTo>
                <a:lnTo>
                  <a:pt x="893782" y="196812"/>
                </a:lnTo>
                <a:lnTo>
                  <a:pt x="919431" y="233929"/>
                </a:lnTo>
                <a:lnTo>
                  <a:pt x="941705" y="273381"/>
                </a:lnTo>
                <a:lnTo>
                  <a:pt x="960397" y="314959"/>
                </a:lnTo>
                <a:lnTo>
                  <a:pt x="975298" y="358453"/>
                </a:lnTo>
                <a:lnTo>
                  <a:pt x="986200" y="403656"/>
                </a:lnTo>
                <a:lnTo>
                  <a:pt x="992894" y="450357"/>
                </a:lnTo>
                <a:lnTo>
                  <a:pt x="995172" y="498347"/>
                </a:lnTo>
                <a:lnTo>
                  <a:pt x="992894" y="546338"/>
                </a:lnTo>
                <a:lnTo>
                  <a:pt x="986200" y="593039"/>
                </a:lnTo>
                <a:lnTo>
                  <a:pt x="975298" y="638242"/>
                </a:lnTo>
                <a:lnTo>
                  <a:pt x="960397" y="681736"/>
                </a:lnTo>
                <a:lnTo>
                  <a:pt x="941705" y="723314"/>
                </a:lnTo>
                <a:lnTo>
                  <a:pt x="919431" y="762766"/>
                </a:lnTo>
                <a:lnTo>
                  <a:pt x="893782" y="799883"/>
                </a:lnTo>
                <a:lnTo>
                  <a:pt x="864968" y="834457"/>
                </a:lnTo>
                <a:lnTo>
                  <a:pt x="833197" y="866279"/>
                </a:lnTo>
                <a:lnTo>
                  <a:pt x="798677" y="895139"/>
                </a:lnTo>
                <a:lnTo>
                  <a:pt x="761617" y="920829"/>
                </a:lnTo>
                <a:lnTo>
                  <a:pt x="722225" y="943140"/>
                </a:lnTo>
                <a:lnTo>
                  <a:pt x="680710" y="961863"/>
                </a:lnTo>
                <a:lnTo>
                  <a:pt x="637280" y="976789"/>
                </a:lnTo>
                <a:lnTo>
                  <a:pt x="592144" y="987709"/>
                </a:lnTo>
                <a:lnTo>
                  <a:pt x="545509" y="994414"/>
                </a:lnTo>
                <a:lnTo>
                  <a:pt x="497586" y="996695"/>
                </a:lnTo>
                <a:lnTo>
                  <a:pt x="449662" y="994414"/>
                </a:lnTo>
                <a:lnTo>
                  <a:pt x="403027" y="987709"/>
                </a:lnTo>
                <a:lnTo>
                  <a:pt x="357891" y="976789"/>
                </a:lnTo>
                <a:lnTo>
                  <a:pt x="314461" y="961863"/>
                </a:lnTo>
                <a:lnTo>
                  <a:pt x="272946" y="943140"/>
                </a:lnTo>
                <a:lnTo>
                  <a:pt x="233554" y="920829"/>
                </a:lnTo>
                <a:lnTo>
                  <a:pt x="196494" y="895139"/>
                </a:lnTo>
                <a:lnTo>
                  <a:pt x="161974" y="866279"/>
                </a:lnTo>
                <a:lnTo>
                  <a:pt x="130203" y="834457"/>
                </a:lnTo>
                <a:lnTo>
                  <a:pt x="101389" y="799883"/>
                </a:lnTo>
                <a:lnTo>
                  <a:pt x="75740" y="762766"/>
                </a:lnTo>
                <a:lnTo>
                  <a:pt x="53466" y="723314"/>
                </a:lnTo>
                <a:lnTo>
                  <a:pt x="34774" y="681736"/>
                </a:lnTo>
                <a:lnTo>
                  <a:pt x="19873" y="638242"/>
                </a:lnTo>
                <a:lnTo>
                  <a:pt x="8971" y="593039"/>
                </a:lnTo>
                <a:lnTo>
                  <a:pt x="2277" y="546338"/>
                </a:lnTo>
                <a:lnTo>
                  <a:pt x="0" y="498347"/>
                </a:lnTo>
                <a:close/>
              </a:path>
            </a:pathLst>
          </a:custGeom>
          <a:ln w="9524">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948428" y="5047453"/>
            <a:ext cx="4801362" cy="179768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579364" y="5324855"/>
            <a:ext cx="4063745" cy="129616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173979" y="52730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5173979" y="5273040"/>
            <a:ext cx="4295140" cy="1290955"/>
          </a:xfrm>
          <a:prstGeom prst="rect">
            <a:avLst/>
          </a:prstGeom>
          <a:ln w="9525">
            <a:solidFill>
              <a:srgbClr val="0078D3"/>
            </a:solidFill>
          </a:ln>
        </p:spPr>
        <p:txBody>
          <a:bodyPr vert="horz" wrap="square" lIns="0" tIns="1270" rIns="0" bIns="0" rtlCol="0">
            <a:spAutoFit/>
          </a:bodyPr>
          <a:lstStyle/>
          <a:p>
            <a:pPr marL="0" marR="0" lvl="0" indent="0" algn="l" defTabSz="914400" rtl="0" eaLnBrk="1" fontAlgn="auto" latinLnBrk="0" hangingPunct="1">
              <a:lnSpc>
                <a:spcPct val="100000"/>
              </a:lnSpc>
              <a:spcBef>
                <a:spcPts val="10"/>
              </a:spcBef>
              <a:spcAft>
                <a:spcPts val="0"/>
              </a:spcAft>
              <a:buClrTx/>
              <a:buSzTx/>
              <a:buFontTx/>
              <a:buNone/>
              <a:tabLst/>
              <a:defRPr/>
            </a:pP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a:p>
            <a:pPr marL="732155"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0" normalizeH="0" baseline="0" noProof="0" dirty="0">
                <a:ln>
                  <a:noFill/>
                </a:ln>
                <a:solidFill>
                  <a:prstClr val="black"/>
                </a:solidFill>
                <a:effectLst/>
                <a:uLnTx/>
                <a:uFillTx/>
                <a:latin typeface="Segoe UI"/>
                <a:ea typeface="+mn-ea"/>
                <a:cs typeface="Segoe UI"/>
              </a:rPr>
              <a:t>Autogenerated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0" normalizeH="0" baseline="0" noProof="0" dirty="0">
                <a:ln>
                  <a:noFill/>
                </a:ln>
                <a:solidFill>
                  <a:prstClr val="black"/>
                </a:solidFill>
                <a:effectLst/>
                <a:uLnTx/>
                <a:uFillTx/>
                <a:latin typeface="Segoe UI"/>
                <a:ea typeface="+mn-ea"/>
                <a:cs typeface="Segoe UI"/>
              </a:rPr>
              <a:t>High quality </a:t>
            </a:r>
            <a:r>
              <a:rPr kumimoji="0" sz="1400" b="0" i="0" u="none" strike="noStrike" kern="1200" cap="none" spc="-5" normalizeH="0" baseline="0" noProof="0" dirty="0">
                <a:ln>
                  <a:noFill/>
                </a:ln>
                <a:solidFill>
                  <a:prstClr val="black"/>
                </a:solidFill>
                <a:effectLst/>
                <a:uLnTx/>
                <a:uFillTx/>
                <a:latin typeface="Segoe UI"/>
                <a:ea typeface="+mn-ea"/>
                <a:cs typeface="Segoe UI"/>
              </a:rPr>
              <a:t>heuristic-based</a:t>
            </a:r>
            <a:r>
              <a:rPr kumimoji="0" sz="1400" b="0" i="0" u="none" strike="noStrike" kern="1200" cap="none" spc="-35" normalizeH="0" baseline="0" noProof="0" dirty="0">
                <a:ln>
                  <a:noFill/>
                </a:ln>
                <a:solidFill>
                  <a:prstClr val="black"/>
                </a:solidFill>
                <a:effectLst/>
                <a:uLnTx/>
                <a:uFillTx/>
                <a:latin typeface="Segoe UI"/>
                <a:ea typeface="+mn-ea"/>
                <a:cs typeface="Segoe UI"/>
              </a:rPr>
              <a:t> </a:t>
            </a:r>
            <a:r>
              <a:rPr kumimoji="0" sz="1400" b="0" i="0" u="none" strike="noStrike" kern="1200" cap="none" spc="0" normalizeH="0" baseline="0" noProof="0" dirty="0">
                <a:ln>
                  <a:noFill/>
                </a:ln>
                <a:solidFill>
                  <a:prstClr val="black"/>
                </a:solidFill>
                <a:effectLst/>
                <a:uLnTx/>
                <a:uFillTx/>
                <a:latin typeface="Segoe UI"/>
                <a:ea typeface="+mn-ea"/>
                <a:cs typeface="Segoe UI"/>
              </a:rPr>
              <a:t>detections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Detections from </a:t>
            </a:r>
            <a:r>
              <a:rPr kumimoji="0" sz="1400" b="0" i="0" u="none" strike="noStrike" kern="1200" cap="none" spc="0" normalizeH="0" baseline="0" noProof="0" dirty="0">
                <a:ln>
                  <a:noFill/>
                </a:ln>
                <a:solidFill>
                  <a:prstClr val="black"/>
                </a:solidFill>
                <a:effectLst/>
                <a:uLnTx/>
                <a:uFillTx/>
                <a:latin typeface="Segoe UI"/>
                <a:ea typeface="+mn-ea"/>
                <a:cs typeface="Segoe UI"/>
              </a:rPr>
              <a:t>other first</a:t>
            </a:r>
            <a:r>
              <a:rPr kumimoji="0" sz="1400" b="0" i="0" u="none" strike="noStrike" kern="1200" cap="none" spc="-25" normalizeH="0" baseline="0" noProof="0" dirty="0">
                <a:ln>
                  <a:noFill/>
                </a:ln>
                <a:solidFill>
                  <a:prstClr val="black"/>
                </a:solidFill>
                <a:effectLst/>
                <a:uLnTx/>
                <a:uFillTx/>
                <a:latin typeface="Segoe UI"/>
                <a:ea typeface="+mn-ea"/>
                <a:cs typeface="Segoe UI"/>
              </a:rPr>
              <a:t> </a:t>
            </a:r>
            <a:r>
              <a:rPr kumimoji="0" sz="1400" b="0" i="0" u="none" strike="noStrike" kern="1200" cap="none" spc="0" normalizeH="0" baseline="0" noProof="0" dirty="0">
                <a:ln>
                  <a:noFill/>
                </a:ln>
                <a:solidFill>
                  <a:prstClr val="black"/>
                </a:solidFill>
                <a:effectLst/>
                <a:uLnTx/>
                <a:uFillTx/>
                <a:latin typeface="Segoe UI"/>
                <a:ea typeface="+mn-ea"/>
                <a:cs typeface="Segoe UI"/>
              </a:rPr>
              <a:t>parties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527803" y="5196814"/>
            <a:ext cx="1501775" cy="150177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4753355" y="5422391"/>
            <a:ext cx="995680" cy="995680"/>
          </a:xfrm>
          <a:custGeom>
            <a:avLst/>
            <a:gdLst/>
            <a:ahLst/>
            <a:cxnLst/>
            <a:rect l="l" t="t" r="r" b="b"/>
            <a:pathLst>
              <a:path w="995679" h="995679">
                <a:moveTo>
                  <a:pt x="497586" y="0"/>
                </a:moveTo>
                <a:lnTo>
                  <a:pt x="449662" y="2277"/>
                </a:lnTo>
                <a:lnTo>
                  <a:pt x="403027" y="8971"/>
                </a:lnTo>
                <a:lnTo>
                  <a:pt x="357891" y="19874"/>
                </a:lnTo>
                <a:lnTo>
                  <a:pt x="314461" y="34775"/>
                </a:lnTo>
                <a:lnTo>
                  <a:pt x="272946" y="53468"/>
                </a:lnTo>
                <a:lnTo>
                  <a:pt x="233554" y="75743"/>
                </a:lnTo>
                <a:lnTo>
                  <a:pt x="196494" y="101393"/>
                </a:lnTo>
                <a:lnTo>
                  <a:pt x="161974" y="130207"/>
                </a:lnTo>
                <a:lnTo>
                  <a:pt x="130203" y="161979"/>
                </a:lnTo>
                <a:lnTo>
                  <a:pt x="101389" y="196499"/>
                </a:lnTo>
                <a:lnTo>
                  <a:pt x="75740" y="233560"/>
                </a:lnTo>
                <a:lnTo>
                  <a:pt x="53466" y="272952"/>
                </a:lnTo>
                <a:lnTo>
                  <a:pt x="34774" y="314466"/>
                </a:lnTo>
                <a:lnTo>
                  <a:pt x="19873" y="357896"/>
                </a:lnTo>
                <a:lnTo>
                  <a:pt x="8971" y="403031"/>
                </a:lnTo>
                <a:lnTo>
                  <a:pt x="2277" y="449664"/>
                </a:lnTo>
                <a:lnTo>
                  <a:pt x="0" y="497586"/>
                </a:lnTo>
                <a:lnTo>
                  <a:pt x="2277" y="545505"/>
                </a:lnTo>
                <a:lnTo>
                  <a:pt x="8971" y="592137"/>
                </a:lnTo>
                <a:lnTo>
                  <a:pt x="19873" y="637271"/>
                </a:lnTo>
                <a:lnTo>
                  <a:pt x="34774" y="680699"/>
                </a:lnTo>
                <a:lnTo>
                  <a:pt x="53466" y="722214"/>
                </a:lnTo>
                <a:lnTo>
                  <a:pt x="75740" y="761606"/>
                </a:lnTo>
                <a:lnTo>
                  <a:pt x="101389" y="798666"/>
                </a:lnTo>
                <a:lnTo>
                  <a:pt x="130203" y="833187"/>
                </a:lnTo>
                <a:lnTo>
                  <a:pt x="161974" y="864959"/>
                </a:lnTo>
                <a:lnTo>
                  <a:pt x="196494" y="893774"/>
                </a:lnTo>
                <a:lnTo>
                  <a:pt x="233554" y="919424"/>
                </a:lnTo>
                <a:lnTo>
                  <a:pt x="272946" y="941700"/>
                </a:lnTo>
                <a:lnTo>
                  <a:pt x="314461" y="960394"/>
                </a:lnTo>
                <a:lnTo>
                  <a:pt x="357891" y="975296"/>
                </a:lnTo>
                <a:lnTo>
                  <a:pt x="403027" y="986199"/>
                </a:lnTo>
                <a:lnTo>
                  <a:pt x="449662" y="992894"/>
                </a:lnTo>
                <a:lnTo>
                  <a:pt x="497586" y="995172"/>
                </a:lnTo>
                <a:lnTo>
                  <a:pt x="545509" y="992894"/>
                </a:lnTo>
                <a:lnTo>
                  <a:pt x="592144" y="986199"/>
                </a:lnTo>
                <a:lnTo>
                  <a:pt x="637280" y="975296"/>
                </a:lnTo>
                <a:lnTo>
                  <a:pt x="680710" y="960394"/>
                </a:lnTo>
                <a:lnTo>
                  <a:pt x="722225" y="941700"/>
                </a:lnTo>
                <a:lnTo>
                  <a:pt x="761617" y="919424"/>
                </a:lnTo>
                <a:lnTo>
                  <a:pt x="798677" y="893774"/>
                </a:lnTo>
                <a:lnTo>
                  <a:pt x="833197" y="864959"/>
                </a:lnTo>
                <a:lnTo>
                  <a:pt x="864968" y="833187"/>
                </a:lnTo>
                <a:lnTo>
                  <a:pt x="893782" y="798666"/>
                </a:lnTo>
                <a:lnTo>
                  <a:pt x="919431" y="761606"/>
                </a:lnTo>
                <a:lnTo>
                  <a:pt x="941705" y="722214"/>
                </a:lnTo>
                <a:lnTo>
                  <a:pt x="960397" y="680699"/>
                </a:lnTo>
                <a:lnTo>
                  <a:pt x="975298" y="637271"/>
                </a:lnTo>
                <a:lnTo>
                  <a:pt x="986200" y="592137"/>
                </a:lnTo>
                <a:lnTo>
                  <a:pt x="992894" y="545505"/>
                </a:lnTo>
                <a:lnTo>
                  <a:pt x="995172" y="497586"/>
                </a:lnTo>
                <a:lnTo>
                  <a:pt x="992894" y="449664"/>
                </a:lnTo>
                <a:lnTo>
                  <a:pt x="986200" y="403031"/>
                </a:lnTo>
                <a:lnTo>
                  <a:pt x="975298" y="357896"/>
                </a:lnTo>
                <a:lnTo>
                  <a:pt x="960397" y="314466"/>
                </a:lnTo>
                <a:lnTo>
                  <a:pt x="941705" y="272952"/>
                </a:lnTo>
                <a:lnTo>
                  <a:pt x="919431" y="233560"/>
                </a:lnTo>
                <a:lnTo>
                  <a:pt x="893782" y="196499"/>
                </a:lnTo>
                <a:lnTo>
                  <a:pt x="864968" y="161979"/>
                </a:lnTo>
                <a:lnTo>
                  <a:pt x="833197" y="130207"/>
                </a:lnTo>
                <a:lnTo>
                  <a:pt x="798677" y="101393"/>
                </a:lnTo>
                <a:lnTo>
                  <a:pt x="761617" y="75743"/>
                </a:lnTo>
                <a:lnTo>
                  <a:pt x="722225" y="53468"/>
                </a:lnTo>
                <a:lnTo>
                  <a:pt x="680710" y="34775"/>
                </a:lnTo>
                <a:lnTo>
                  <a:pt x="637280" y="19874"/>
                </a:lnTo>
                <a:lnTo>
                  <a:pt x="592144" y="8971"/>
                </a:lnTo>
                <a:lnTo>
                  <a:pt x="545509" y="2277"/>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4753355" y="5422391"/>
            <a:ext cx="995680" cy="995680"/>
          </a:xfrm>
          <a:custGeom>
            <a:avLst/>
            <a:gdLst/>
            <a:ahLst/>
            <a:cxnLst/>
            <a:rect l="l" t="t" r="r" b="b"/>
            <a:pathLst>
              <a:path w="995679" h="995679">
                <a:moveTo>
                  <a:pt x="0" y="497586"/>
                </a:moveTo>
                <a:lnTo>
                  <a:pt x="2277" y="449664"/>
                </a:lnTo>
                <a:lnTo>
                  <a:pt x="8971" y="403031"/>
                </a:lnTo>
                <a:lnTo>
                  <a:pt x="19873" y="357896"/>
                </a:lnTo>
                <a:lnTo>
                  <a:pt x="34774" y="314466"/>
                </a:lnTo>
                <a:lnTo>
                  <a:pt x="53466" y="272952"/>
                </a:lnTo>
                <a:lnTo>
                  <a:pt x="75740" y="233560"/>
                </a:lnTo>
                <a:lnTo>
                  <a:pt x="101389" y="196499"/>
                </a:lnTo>
                <a:lnTo>
                  <a:pt x="130203" y="161979"/>
                </a:lnTo>
                <a:lnTo>
                  <a:pt x="161974" y="130207"/>
                </a:lnTo>
                <a:lnTo>
                  <a:pt x="196494" y="101393"/>
                </a:lnTo>
                <a:lnTo>
                  <a:pt x="233554" y="75743"/>
                </a:lnTo>
                <a:lnTo>
                  <a:pt x="272946" y="53468"/>
                </a:lnTo>
                <a:lnTo>
                  <a:pt x="314461" y="34775"/>
                </a:lnTo>
                <a:lnTo>
                  <a:pt x="357891" y="19874"/>
                </a:lnTo>
                <a:lnTo>
                  <a:pt x="403027" y="8971"/>
                </a:lnTo>
                <a:lnTo>
                  <a:pt x="449662" y="2277"/>
                </a:lnTo>
                <a:lnTo>
                  <a:pt x="497586" y="0"/>
                </a:lnTo>
                <a:lnTo>
                  <a:pt x="545509" y="2277"/>
                </a:lnTo>
                <a:lnTo>
                  <a:pt x="592144" y="8971"/>
                </a:lnTo>
                <a:lnTo>
                  <a:pt x="637280" y="19874"/>
                </a:lnTo>
                <a:lnTo>
                  <a:pt x="680710" y="34775"/>
                </a:lnTo>
                <a:lnTo>
                  <a:pt x="722225" y="53468"/>
                </a:lnTo>
                <a:lnTo>
                  <a:pt x="761617" y="75743"/>
                </a:lnTo>
                <a:lnTo>
                  <a:pt x="798677" y="101393"/>
                </a:lnTo>
                <a:lnTo>
                  <a:pt x="833197" y="130207"/>
                </a:lnTo>
                <a:lnTo>
                  <a:pt x="864968" y="161979"/>
                </a:lnTo>
                <a:lnTo>
                  <a:pt x="893782" y="196499"/>
                </a:lnTo>
                <a:lnTo>
                  <a:pt x="919431" y="233560"/>
                </a:lnTo>
                <a:lnTo>
                  <a:pt x="941705" y="272952"/>
                </a:lnTo>
                <a:lnTo>
                  <a:pt x="960397" y="314466"/>
                </a:lnTo>
                <a:lnTo>
                  <a:pt x="975298" y="357896"/>
                </a:lnTo>
                <a:lnTo>
                  <a:pt x="986200" y="403031"/>
                </a:lnTo>
                <a:lnTo>
                  <a:pt x="992894" y="449664"/>
                </a:lnTo>
                <a:lnTo>
                  <a:pt x="995172" y="497586"/>
                </a:lnTo>
                <a:lnTo>
                  <a:pt x="992894" y="545505"/>
                </a:lnTo>
                <a:lnTo>
                  <a:pt x="986200" y="592137"/>
                </a:lnTo>
                <a:lnTo>
                  <a:pt x="975298" y="637271"/>
                </a:lnTo>
                <a:lnTo>
                  <a:pt x="960397" y="680699"/>
                </a:lnTo>
                <a:lnTo>
                  <a:pt x="941705" y="722214"/>
                </a:lnTo>
                <a:lnTo>
                  <a:pt x="919431" y="761606"/>
                </a:lnTo>
                <a:lnTo>
                  <a:pt x="893782" y="798666"/>
                </a:lnTo>
                <a:lnTo>
                  <a:pt x="864968" y="833187"/>
                </a:lnTo>
                <a:lnTo>
                  <a:pt x="833197" y="864959"/>
                </a:lnTo>
                <a:lnTo>
                  <a:pt x="798677" y="893774"/>
                </a:lnTo>
                <a:lnTo>
                  <a:pt x="761617" y="919424"/>
                </a:lnTo>
                <a:lnTo>
                  <a:pt x="722225" y="941700"/>
                </a:lnTo>
                <a:lnTo>
                  <a:pt x="680710" y="960394"/>
                </a:lnTo>
                <a:lnTo>
                  <a:pt x="637280" y="975296"/>
                </a:lnTo>
                <a:lnTo>
                  <a:pt x="592144" y="986199"/>
                </a:lnTo>
                <a:lnTo>
                  <a:pt x="545509" y="992894"/>
                </a:lnTo>
                <a:lnTo>
                  <a:pt x="497586" y="995172"/>
                </a:lnTo>
                <a:lnTo>
                  <a:pt x="449662" y="992894"/>
                </a:lnTo>
                <a:lnTo>
                  <a:pt x="403027" y="986199"/>
                </a:lnTo>
                <a:lnTo>
                  <a:pt x="357891" y="975296"/>
                </a:lnTo>
                <a:lnTo>
                  <a:pt x="314461" y="960394"/>
                </a:lnTo>
                <a:lnTo>
                  <a:pt x="272946" y="941700"/>
                </a:lnTo>
                <a:lnTo>
                  <a:pt x="233554" y="919424"/>
                </a:lnTo>
                <a:lnTo>
                  <a:pt x="196494" y="893774"/>
                </a:lnTo>
                <a:lnTo>
                  <a:pt x="161974" y="864959"/>
                </a:lnTo>
                <a:lnTo>
                  <a:pt x="130203" y="833187"/>
                </a:lnTo>
                <a:lnTo>
                  <a:pt x="101389" y="798666"/>
                </a:lnTo>
                <a:lnTo>
                  <a:pt x="75740" y="761606"/>
                </a:lnTo>
                <a:lnTo>
                  <a:pt x="53466" y="722214"/>
                </a:lnTo>
                <a:lnTo>
                  <a:pt x="34774" y="680699"/>
                </a:lnTo>
                <a:lnTo>
                  <a:pt x="19873" y="637271"/>
                </a:lnTo>
                <a:lnTo>
                  <a:pt x="8971" y="592137"/>
                </a:lnTo>
                <a:lnTo>
                  <a:pt x="2277" y="545505"/>
                </a:lnTo>
                <a:lnTo>
                  <a:pt x="0" y="497586"/>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401153" y="2832148"/>
            <a:ext cx="59690" cy="59690"/>
          </a:xfrm>
          <a:custGeom>
            <a:avLst/>
            <a:gdLst/>
            <a:ahLst/>
            <a:cxnLst/>
            <a:rect l="l" t="t" r="r" b="b"/>
            <a:pathLst>
              <a:path w="59689" h="59689">
                <a:moveTo>
                  <a:pt x="59185" y="0"/>
                </a:moveTo>
                <a:lnTo>
                  <a:pt x="0" y="0"/>
                </a:lnTo>
                <a:lnTo>
                  <a:pt x="17369" y="11628"/>
                </a:lnTo>
                <a:lnTo>
                  <a:pt x="33288" y="25369"/>
                </a:lnTo>
                <a:lnTo>
                  <a:pt x="47358" y="41221"/>
                </a:lnTo>
                <a:lnTo>
                  <a:pt x="59185" y="59185"/>
                </a:lnTo>
                <a:lnTo>
                  <a:pt x="59185"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446241" y="3035063"/>
            <a:ext cx="14604" cy="22860"/>
          </a:xfrm>
          <a:custGeom>
            <a:avLst/>
            <a:gdLst/>
            <a:ahLst/>
            <a:cxnLst/>
            <a:rect l="l" t="t" r="r" b="b"/>
            <a:pathLst>
              <a:path w="14604" h="22860">
                <a:moveTo>
                  <a:pt x="14097" y="0"/>
                </a:moveTo>
                <a:lnTo>
                  <a:pt x="10698" y="6096"/>
                </a:lnTo>
                <a:lnTo>
                  <a:pt x="7041" y="11799"/>
                </a:lnTo>
                <a:lnTo>
                  <a:pt x="3387" y="17239"/>
                </a:lnTo>
                <a:lnTo>
                  <a:pt x="0" y="22544"/>
                </a:lnTo>
                <a:lnTo>
                  <a:pt x="14097" y="22544"/>
                </a:lnTo>
                <a:lnTo>
                  <a:pt x="1409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4971348" y="2832148"/>
            <a:ext cx="285115" cy="338455"/>
          </a:xfrm>
          <a:custGeom>
            <a:avLst/>
            <a:gdLst/>
            <a:ahLst/>
            <a:cxnLst/>
            <a:rect l="l" t="t" r="r" b="b"/>
            <a:pathLst>
              <a:path w="285114" h="338455">
                <a:moveTo>
                  <a:pt x="284647" y="0"/>
                </a:moveTo>
                <a:lnTo>
                  <a:pt x="0" y="0"/>
                </a:lnTo>
                <a:lnTo>
                  <a:pt x="0" y="338197"/>
                </a:lnTo>
                <a:lnTo>
                  <a:pt x="225462" y="338198"/>
                </a:lnTo>
                <a:lnTo>
                  <a:pt x="225462" y="300149"/>
                </a:lnTo>
                <a:lnTo>
                  <a:pt x="225947" y="292746"/>
                </a:lnTo>
                <a:lnTo>
                  <a:pt x="242991" y="252127"/>
                </a:lnTo>
                <a:lnTo>
                  <a:pt x="252249" y="243779"/>
                </a:lnTo>
                <a:lnTo>
                  <a:pt x="255064" y="240964"/>
                </a:lnTo>
                <a:lnTo>
                  <a:pt x="235088" y="218641"/>
                </a:lnTo>
                <a:lnTo>
                  <a:pt x="220002" y="192351"/>
                </a:lnTo>
                <a:lnTo>
                  <a:pt x="210467" y="162887"/>
                </a:lnTo>
                <a:lnTo>
                  <a:pt x="207142" y="131040"/>
                </a:lnTo>
                <a:lnTo>
                  <a:pt x="212714" y="90358"/>
                </a:lnTo>
                <a:lnTo>
                  <a:pt x="228459" y="53898"/>
                </a:lnTo>
                <a:lnTo>
                  <a:pt x="252922" y="23249"/>
                </a:lnTo>
                <a:lnTo>
                  <a:pt x="28464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5216540" y="2850468"/>
            <a:ext cx="224069" cy="20713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5234860" y="2944887"/>
            <a:ext cx="263525" cy="375285"/>
          </a:xfrm>
          <a:custGeom>
            <a:avLst/>
            <a:gdLst/>
            <a:ahLst/>
            <a:cxnLst/>
            <a:rect l="l" t="t" r="r" b="b"/>
            <a:pathLst>
              <a:path w="263525" h="375285">
                <a:moveTo>
                  <a:pt x="38048" y="149361"/>
                </a:moveTo>
                <a:lnTo>
                  <a:pt x="32417" y="149361"/>
                </a:lnTo>
                <a:lnTo>
                  <a:pt x="29601" y="150768"/>
                </a:lnTo>
                <a:lnTo>
                  <a:pt x="25359" y="152176"/>
                </a:lnTo>
                <a:lnTo>
                  <a:pt x="23951" y="152176"/>
                </a:lnTo>
                <a:lnTo>
                  <a:pt x="22544" y="153584"/>
                </a:lnTo>
                <a:lnTo>
                  <a:pt x="18320" y="154992"/>
                </a:lnTo>
                <a:lnTo>
                  <a:pt x="14097" y="157808"/>
                </a:lnTo>
                <a:lnTo>
                  <a:pt x="11281" y="160642"/>
                </a:lnTo>
                <a:lnTo>
                  <a:pt x="7039" y="164866"/>
                </a:lnTo>
                <a:lnTo>
                  <a:pt x="4223" y="169089"/>
                </a:lnTo>
                <a:lnTo>
                  <a:pt x="0" y="181778"/>
                </a:lnTo>
                <a:lnTo>
                  <a:pt x="0" y="243779"/>
                </a:lnTo>
                <a:lnTo>
                  <a:pt x="5353" y="283210"/>
                </a:lnTo>
                <a:lnTo>
                  <a:pt x="22370" y="317932"/>
                </a:lnTo>
                <a:lnTo>
                  <a:pt x="58129" y="352985"/>
                </a:lnTo>
                <a:lnTo>
                  <a:pt x="104634" y="372538"/>
                </a:lnTo>
                <a:lnTo>
                  <a:pt x="131059" y="374827"/>
                </a:lnTo>
                <a:lnTo>
                  <a:pt x="144557" y="374277"/>
                </a:lnTo>
                <a:lnTo>
                  <a:pt x="183186" y="364963"/>
                </a:lnTo>
                <a:lnTo>
                  <a:pt x="224051" y="336780"/>
                </a:lnTo>
                <a:lnTo>
                  <a:pt x="252245" y="295914"/>
                </a:lnTo>
                <a:lnTo>
                  <a:pt x="261920" y="262094"/>
                </a:lnTo>
                <a:lnTo>
                  <a:pt x="50738" y="262094"/>
                </a:lnTo>
                <a:lnTo>
                  <a:pt x="46495" y="260686"/>
                </a:lnTo>
                <a:lnTo>
                  <a:pt x="42272" y="257867"/>
                </a:lnTo>
                <a:lnTo>
                  <a:pt x="39456" y="253639"/>
                </a:lnTo>
                <a:lnTo>
                  <a:pt x="38048" y="249412"/>
                </a:lnTo>
                <a:lnTo>
                  <a:pt x="38048" y="149361"/>
                </a:lnTo>
                <a:close/>
              </a:path>
              <a:path w="263525" h="375285">
                <a:moveTo>
                  <a:pt x="98641" y="0"/>
                </a:moveTo>
                <a:lnTo>
                  <a:pt x="88786" y="0"/>
                </a:lnTo>
                <a:lnTo>
                  <a:pt x="84544" y="1407"/>
                </a:lnTo>
                <a:lnTo>
                  <a:pt x="80321" y="5631"/>
                </a:lnTo>
                <a:lnTo>
                  <a:pt x="76097" y="8446"/>
                </a:lnTo>
                <a:lnTo>
                  <a:pt x="74689" y="14078"/>
                </a:lnTo>
                <a:lnTo>
                  <a:pt x="74690" y="249412"/>
                </a:lnTo>
                <a:lnTo>
                  <a:pt x="73282" y="253639"/>
                </a:lnTo>
                <a:lnTo>
                  <a:pt x="66224" y="260686"/>
                </a:lnTo>
                <a:lnTo>
                  <a:pt x="60592" y="262094"/>
                </a:lnTo>
                <a:lnTo>
                  <a:pt x="261920" y="262094"/>
                </a:lnTo>
                <a:lnTo>
                  <a:pt x="262738" y="257274"/>
                </a:lnTo>
                <a:lnTo>
                  <a:pt x="263507" y="243779"/>
                </a:lnTo>
                <a:lnTo>
                  <a:pt x="263507" y="163458"/>
                </a:lnTo>
                <a:lnTo>
                  <a:pt x="257876" y="154992"/>
                </a:lnTo>
                <a:lnTo>
                  <a:pt x="249429" y="149361"/>
                </a:lnTo>
                <a:lnTo>
                  <a:pt x="112738" y="149361"/>
                </a:lnTo>
                <a:lnTo>
                  <a:pt x="112738" y="14078"/>
                </a:lnTo>
                <a:lnTo>
                  <a:pt x="111330" y="8446"/>
                </a:lnTo>
                <a:lnTo>
                  <a:pt x="107107" y="5631"/>
                </a:lnTo>
                <a:lnTo>
                  <a:pt x="102865" y="1407"/>
                </a:lnTo>
                <a:lnTo>
                  <a:pt x="98641"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5144601" y="4346886"/>
            <a:ext cx="227316" cy="93802"/>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5098466" y="4531083"/>
            <a:ext cx="320040" cy="273050"/>
          </a:xfrm>
          <a:custGeom>
            <a:avLst/>
            <a:gdLst/>
            <a:ahLst/>
            <a:cxnLst/>
            <a:rect l="l" t="t" r="r" b="b"/>
            <a:pathLst>
              <a:path w="320039" h="273050">
                <a:moveTo>
                  <a:pt x="319597" y="0"/>
                </a:moveTo>
                <a:lnTo>
                  <a:pt x="0" y="0"/>
                </a:lnTo>
                <a:lnTo>
                  <a:pt x="0" y="272862"/>
                </a:lnTo>
                <a:lnTo>
                  <a:pt x="319597" y="272862"/>
                </a:lnTo>
                <a:lnTo>
                  <a:pt x="31959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5007885" y="4508910"/>
            <a:ext cx="501015" cy="0"/>
          </a:xfrm>
          <a:custGeom>
            <a:avLst/>
            <a:gdLst/>
            <a:ahLst/>
            <a:cxnLst/>
            <a:rect l="l" t="t" r="r" b="b"/>
            <a:pathLst>
              <a:path w="501014">
                <a:moveTo>
                  <a:pt x="0" y="0"/>
                </a:moveTo>
                <a:lnTo>
                  <a:pt x="500763" y="0"/>
                </a:lnTo>
              </a:path>
            </a:pathLst>
          </a:custGeom>
          <a:ln w="44345">
            <a:solidFill>
              <a:srgbClr val="C1C1C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190747" y="4189974"/>
            <a:ext cx="136731" cy="13644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4896029" y="5653033"/>
            <a:ext cx="615315" cy="554990"/>
          </a:xfrm>
          <a:custGeom>
            <a:avLst/>
            <a:gdLst/>
            <a:ahLst/>
            <a:cxnLst/>
            <a:rect l="l" t="t" r="r" b="b"/>
            <a:pathLst>
              <a:path w="615314" h="554989">
                <a:moveTo>
                  <a:pt x="415041" y="290829"/>
                </a:moveTo>
                <a:lnTo>
                  <a:pt x="391121" y="290829"/>
                </a:lnTo>
                <a:lnTo>
                  <a:pt x="391122" y="462279"/>
                </a:lnTo>
                <a:lnTo>
                  <a:pt x="394526" y="478789"/>
                </a:lnTo>
                <a:lnTo>
                  <a:pt x="403809" y="492759"/>
                </a:lnTo>
                <a:lnTo>
                  <a:pt x="417577" y="502919"/>
                </a:lnTo>
                <a:lnTo>
                  <a:pt x="434436" y="505459"/>
                </a:lnTo>
                <a:lnTo>
                  <a:pt x="489387" y="505459"/>
                </a:lnTo>
                <a:lnTo>
                  <a:pt x="496891" y="525779"/>
                </a:lnTo>
                <a:lnTo>
                  <a:pt x="510635" y="541019"/>
                </a:lnTo>
                <a:lnTo>
                  <a:pt x="529107" y="552449"/>
                </a:lnTo>
                <a:lnTo>
                  <a:pt x="550792" y="554989"/>
                </a:lnTo>
                <a:lnTo>
                  <a:pt x="575419" y="551179"/>
                </a:lnTo>
                <a:lnTo>
                  <a:pt x="595562" y="537209"/>
                </a:lnTo>
                <a:lnTo>
                  <a:pt x="598961" y="532129"/>
                </a:lnTo>
                <a:lnTo>
                  <a:pt x="550792" y="532129"/>
                </a:lnTo>
                <a:lnTo>
                  <a:pt x="535733" y="528319"/>
                </a:lnTo>
                <a:lnTo>
                  <a:pt x="523403" y="520699"/>
                </a:lnTo>
                <a:lnTo>
                  <a:pt x="515073" y="507999"/>
                </a:lnTo>
                <a:lnTo>
                  <a:pt x="512014" y="492759"/>
                </a:lnTo>
                <a:lnTo>
                  <a:pt x="514563" y="480059"/>
                </a:lnTo>
                <a:lnTo>
                  <a:pt x="433790" y="480059"/>
                </a:lnTo>
                <a:lnTo>
                  <a:pt x="426496" y="478789"/>
                </a:lnTo>
                <a:lnTo>
                  <a:pt x="420537" y="474979"/>
                </a:lnTo>
                <a:lnTo>
                  <a:pt x="416516" y="468629"/>
                </a:lnTo>
                <a:lnTo>
                  <a:pt x="415041" y="461009"/>
                </a:lnTo>
                <a:lnTo>
                  <a:pt x="415041" y="290829"/>
                </a:lnTo>
                <a:close/>
              </a:path>
              <a:path w="615314" h="554989">
                <a:moveTo>
                  <a:pt x="600660" y="454659"/>
                </a:moveTo>
                <a:lnTo>
                  <a:pt x="550792" y="454659"/>
                </a:lnTo>
                <a:lnTo>
                  <a:pt x="565853" y="457199"/>
                </a:lnTo>
                <a:lnTo>
                  <a:pt x="578187" y="466089"/>
                </a:lnTo>
                <a:lnTo>
                  <a:pt x="586521" y="477519"/>
                </a:lnTo>
                <a:lnTo>
                  <a:pt x="589582" y="492759"/>
                </a:lnTo>
                <a:lnTo>
                  <a:pt x="586521" y="507999"/>
                </a:lnTo>
                <a:lnTo>
                  <a:pt x="578187" y="520699"/>
                </a:lnTo>
                <a:lnTo>
                  <a:pt x="565854" y="528319"/>
                </a:lnTo>
                <a:lnTo>
                  <a:pt x="550792" y="532129"/>
                </a:lnTo>
                <a:lnTo>
                  <a:pt x="598961" y="532129"/>
                </a:lnTo>
                <a:lnTo>
                  <a:pt x="609158" y="516889"/>
                </a:lnTo>
                <a:lnTo>
                  <a:pt x="614148" y="492759"/>
                </a:lnTo>
                <a:lnTo>
                  <a:pt x="609158" y="467359"/>
                </a:lnTo>
                <a:lnTo>
                  <a:pt x="600660" y="454659"/>
                </a:lnTo>
                <a:close/>
              </a:path>
              <a:path w="615314" h="554989">
                <a:moveTo>
                  <a:pt x="550792" y="429259"/>
                </a:moveTo>
                <a:lnTo>
                  <a:pt x="529096" y="433069"/>
                </a:lnTo>
                <a:lnTo>
                  <a:pt x="510554" y="443229"/>
                </a:lnTo>
                <a:lnTo>
                  <a:pt x="496618" y="459739"/>
                </a:lnTo>
                <a:lnTo>
                  <a:pt x="488741" y="480059"/>
                </a:lnTo>
                <a:lnTo>
                  <a:pt x="514563" y="480059"/>
                </a:lnTo>
                <a:lnTo>
                  <a:pt x="515073" y="477519"/>
                </a:lnTo>
                <a:lnTo>
                  <a:pt x="523403" y="466089"/>
                </a:lnTo>
                <a:lnTo>
                  <a:pt x="535733" y="457199"/>
                </a:lnTo>
                <a:lnTo>
                  <a:pt x="550792" y="454659"/>
                </a:lnTo>
                <a:lnTo>
                  <a:pt x="600660" y="454659"/>
                </a:lnTo>
                <a:lnTo>
                  <a:pt x="595561" y="447039"/>
                </a:lnTo>
                <a:lnTo>
                  <a:pt x="575419" y="434339"/>
                </a:lnTo>
                <a:lnTo>
                  <a:pt x="550792" y="429259"/>
                </a:lnTo>
                <a:close/>
              </a:path>
              <a:path w="615314" h="554989">
                <a:moveTo>
                  <a:pt x="138993" y="393699"/>
                </a:moveTo>
                <a:lnTo>
                  <a:pt x="102143" y="393699"/>
                </a:lnTo>
                <a:lnTo>
                  <a:pt x="106022" y="396239"/>
                </a:lnTo>
                <a:lnTo>
                  <a:pt x="113780" y="398779"/>
                </a:lnTo>
                <a:lnTo>
                  <a:pt x="113780" y="414019"/>
                </a:lnTo>
                <a:lnTo>
                  <a:pt x="115487" y="421639"/>
                </a:lnTo>
                <a:lnTo>
                  <a:pt x="120164" y="429259"/>
                </a:lnTo>
                <a:lnTo>
                  <a:pt x="127144" y="433069"/>
                </a:lnTo>
                <a:lnTo>
                  <a:pt x="135760" y="435609"/>
                </a:lnTo>
                <a:lnTo>
                  <a:pt x="178428" y="435609"/>
                </a:lnTo>
                <a:lnTo>
                  <a:pt x="187045" y="433069"/>
                </a:lnTo>
                <a:lnTo>
                  <a:pt x="194025" y="429259"/>
                </a:lnTo>
                <a:lnTo>
                  <a:pt x="198702" y="421639"/>
                </a:lnTo>
                <a:lnTo>
                  <a:pt x="200409" y="414019"/>
                </a:lnTo>
                <a:lnTo>
                  <a:pt x="200409" y="410209"/>
                </a:lnTo>
                <a:lnTo>
                  <a:pt x="138993" y="410209"/>
                </a:lnTo>
                <a:lnTo>
                  <a:pt x="138993" y="393699"/>
                </a:lnTo>
                <a:close/>
              </a:path>
              <a:path w="615314" h="554989">
                <a:moveTo>
                  <a:pt x="84041" y="144779"/>
                </a:moveTo>
                <a:lnTo>
                  <a:pt x="72405" y="144779"/>
                </a:lnTo>
                <a:lnTo>
                  <a:pt x="66586" y="147319"/>
                </a:lnTo>
                <a:lnTo>
                  <a:pt x="28445" y="185419"/>
                </a:lnTo>
                <a:lnTo>
                  <a:pt x="25859" y="190499"/>
                </a:lnTo>
                <a:lnTo>
                  <a:pt x="25859" y="203199"/>
                </a:lnTo>
                <a:lnTo>
                  <a:pt x="28445" y="208279"/>
                </a:lnTo>
                <a:lnTo>
                  <a:pt x="42020" y="222249"/>
                </a:lnTo>
                <a:lnTo>
                  <a:pt x="38787" y="226059"/>
                </a:lnTo>
                <a:lnTo>
                  <a:pt x="36848" y="229869"/>
                </a:lnTo>
                <a:lnTo>
                  <a:pt x="35555" y="234949"/>
                </a:lnTo>
                <a:lnTo>
                  <a:pt x="21980" y="234949"/>
                </a:lnTo>
                <a:lnTo>
                  <a:pt x="13364" y="236219"/>
                </a:lnTo>
                <a:lnTo>
                  <a:pt x="6384" y="241299"/>
                </a:lnTo>
                <a:lnTo>
                  <a:pt x="1707" y="247649"/>
                </a:lnTo>
                <a:lnTo>
                  <a:pt x="0" y="256539"/>
                </a:lnTo>
                <a:lnTo>
                  <a:pt x="0" y="298449"/>
                </a:lnTo>
                <a:lnTo>
                  <a:pt x="1707" y="307339"/>
                </a:lnTo>
                <a:lnTo>
                  <a:pt x="6384" y="314959"/>
                </a:lnTo>
                <a:lnTo>
                  <a:pt x="13364" y="318769"/>
                </a:lnTo>
                <a:lnTo>
                  <a:pt x="21980" y="321309"/>
                </a:lnTo>
                <a:lnTo>
                  <a:pt x="35555" y="321309"/>
                </a:lnTo>
                <a:lnTo>
                  <a:pt x="36848" y="325119"/>
                </a:lnTo>
                <a:lnTo>
                  <a:pt x="40727" y="332739"/>
                </a:lnTo>
                <a:lnTo>
                  <a:pt x="27152" y="346709"/>
                </a:lnTo>
                <a:lnTo>
                  <a:pt x="24566" y="351789"/>
                </a:lnTo>
                <a:lnTo>
                  <a:pt x="61415" y="403859"/>
                </a:lnTo>
                <a:lnTo>
                  <a:pt x="76930" y="410209"/>
                </a:lnTo>
                <a:lnTo>
                  <a:pt x="85233" y="408939"/>
                </a:lnTo>
                <a:lnTo>
                  <a:pt x="92446" y="403859"/>
                </a:lnTo>
                <a:lnTo>
                  <a:pt x="102143" y="393699"/>
                </a:lnTo>
                <a:lnTo>
                  <a:pt x="138993" y="393699"/>
                </a:lnTo>
                <a:lnTo>
                  <a:pt x="138993" y="386079"/>
                </a:lnTo>
                <a:lnTo>
                  <a:pt x="76930" y="386079"/>
                </a:lnTo>
                <a:lnTo>
                  <a:pt x="49778" y="358139"/>
                </a:lnTo>
                <a:lnTo>
                  <a:pt x="67879" y="340359"/>
                </a:lnTo>
                <a:lnTo>
                  <a:pt x="68526" y="334009"/>
                </a:lnTo>
                <a:lnTo>
                  <a:pt x="65940" y="328929"/>
                </a:lnTo>
                <a:lnTo>
                  <a:pt x="62788" y="323849"/>
                </a:lnTo>
                <a:lnTo>
                  <a:pt x="60122" y="317499"/>
                </a:lnTo>
                <a:lnTo>
                  <a:pt x="57940" y="311149"/>
                </a:lnTo>
                <a:lnTo>
                  <a:pt x="56243" y="306069"/>
                </a:lnTo>
                <a:lnTo>
                  <a:pt x="54950" y="299719"/>
                </a:lnTo>
                <a:lnTo>
                  <a:pt x="49778" y="295909"/>
                </a:lnTo>
                <a:lnTo>
                  <a:pt x="24566" y="295909"/>
                </a:lnTo>
                <a:lnTo>
                  <a:pt x="24566" y="257809"/>
                </a:lnTo>
                <a:lnTo>
                  <a:pt x="50424" y="257809"/>
                </a:lnTo>
                <a:lnTo>
                  <a:pt x="54950" y="253999"/>
                </a:lnTo>
                <a:lnTo>
                  <a:pt x="56243" y="248919"/>
                </a:lnTo>
                <a:lnTo>
                  <a:pt x="58303" y="242569"/>
                </a:lnTo>
                <a:lnTo>
                  <a:pt x="60606" y="237489"/>
                </a:lnTo>
                <a:lnTo>
                  <a:pt x="63152" y="231139"/>
                </a:lnTo>
                <a:lnTo>
                  <a:pt x="65940" y="224789"/>
                </a:lnTo>
                <a:lnTo>
                  <a:pt x="68526" y="220979"/>
                </a:lnTo>
                <a:lnTo>
                  <a:pt x="67879" y="214629"/>
                </a:lnTo>
                <a:lnTo>
                  <a:pt x="49778" y="195579"/>
                </a:lnTo>
                <a:lnTo>
                  <a:pt x="76930" y="168909"/>
                </a:lnTo>
                <a:lnTo>
                  <a:pt x="138993" y="168909"/>
                </a:lnTo>
                <a:lnTo>
                  <a:pt x="138993" y="160019"/>
                </a:lnTo>
                <a:lnTo>
                  <a:pt x="103436" y="160019"/>
                </a:lnTo>
                <a:lnTo>
                  <a:pt x="89860" y="147319"/>
                </a:lnTo>
                <a:lnTo>
                  <a:pt x="84041" y="144779"/>
                </a:lnTo>
                <a:close/>
              </a:path>
              <a:path w="615314" h="554989">
                <a:moveTo>
                  <a:pt x="220450" y="367029"/>
                </a:moveTo>
                <a:lnTo>
                  <a:pt x="214631" y="367029"/>
                </a:lnTo>
                <a:lnTo>
                  <a:pt x="209459" y="369569"/>
                </a:lnTo>
                <a:lnTo>
                  <a:pt x="203904" y="372109"/>
                </a:lnTo>
                <a:lnTo>
                  <a:pt x="197984" y="374649"/>
                </a:lnTo>
                <a:lnTo>
                  <a:pt x="185539" y="379729"/>
                </a:lnTo>
                <a:lnTo>
                  <a:pt x="180368" y="380999"/>
                </a:lnTo>
                <a:lnTo>
                  <a:pt x="176489" y="386079"/>
                </a:lnTo>
                <a:lnTo>
                  <a:pt x="176489" y="410209"/>
                </a:lnTo>
                <a:lnTo>
                  <a:pt x="200409" y="410209"/>
                </a:lnTo>
                <a:lnTo>
                  <a:pt x="200409" y="400049"/>
                </a:lnTo>
                <a:lnTo>
                  <a:pt x="204288" y="398779"/>
                </a:lnTo>
                <a:lnTo>
                  <a:pt x="212045" y="394969"/>
                </a:lnTo>
                <a:lnTo>
                  <a:pt x="261657" y="394969"/>
                </a:lnTo>
                <a:lnTo>
                  <a:pt x="270540" y="386079"/>
                </a:lnTo>
                <a:lnTo>
                  <a:pt x="238551" y="386079"/>
                </a:lnTo>
                <a:lnTo>
                  <a:pt x="220450" y="367029"/>
                </a:lnTo>
                <a:close/>
              </a:path>
              <a:path w="615314" h="554989">
                <a:moveTo>
                  <a:pt x="261657" y="394969"/>
                </a:moveTo>
                <a:lnTo>
                  <a:pt x="212045" y="394969"/>
                </a:lnTo>
                <a:lnTo>
                  <a:pt x="221743" y="403859"/>
                </a:lnTo>
                <a:lnTo>
                  <a:pt x="228955" y="408939"/>
                </a:lnTo>
                <a:lnTo>
                  <a:pt x="237258" y="410209"/>
                </a:lnTo>
                <a:lnTo>
                  <a:pt x="245562" y="408939"/>
                </a:lnTo>
                <a:lnTo>
                  <a:pt x="252774" y="403859"/>
                </a:lnTo>
                <a:lnTo>
                  <a:pt x="261657" y="394969"/>
                </a:lnTo>
                <a:close/>
              </a:path>
              <a:path w="615314" h="554989">
                <a:moveTo>
                  <a:pt x="101497" y="367029"/>
                </a:moveTo>
                <a:lnTo>
                  <a:pt x="95032" y="367029"/>
                </a:lnTo>
                <a:lnTo>
                  <a:pt x="76930" y="386079"/>
                </a:lnTo>
                <a:lnTo>
                  <a:pt x="138993" y="386079"/>
                </a:lnTo>
                <a:lnTo>
                  <a:pt x="138993" y="384809"/>
                </a:lnTo>
                <a:lnTo>
                  <a:pt x="135114" y="380999"/>
                </a:lnTo>
                <a:lnTo>
                  <a:pt x="129942" y="379729"/>
                </a:lnTo>
                <a:lnTo>
                  <a:pt x="123750" y="377189"/>
                </a:lnTo>
                <a:lnTo>
                  <a:pt x="117739" y="374649"/>
                </a:lnTo>
                <a:lnTo>
                  <a:pt x="106022" y="369569"/>
                </a:lnTo>
                <a:lnTo>
                  <a:pt x="101497" y="367029"/>
                </a:lnTo>
                <a:close/>
              </a:path>
              <a:path w="615314" h="554989">
                <a:moveTo>
                  <a:pt x="270525" y="168909"/>
                </a:moveTo>
                <a:lnTo>
                  <a:pt x="239198" y="168909"/>
                </a:lnTo>
                <a:lnTo>
                  <a:pt x="266350" y="195579"/>
                </a:lnTo>
                <a:lnTo>
                  <a:pt x="248248" y="214629"/>
                </a:lnTo>
                <a:lnTo>
                  <a:pt x="247602" y="219709"/>
                </a:lnTo>
                <a:lnTo>
                  <a:pt x="250188" y="224789"/>
                </a:lnTo>
                <a:lnTo>
                  <a:pt x="253339" y="231139"/>
                </a:lnTo>
                <a:lnTo>
                  <a:pt x="256006" y="236219"/>
                </a:lnTo>
                <a:lnTo>
                  <a:pt x="258188" y="242569"/>
                </a:lnTo>
                <a:lnTo>
                  <a:pt x="259885" y="248919"/>
                </a:lnTo>
                <a:lnTo>
                  <a:pt x="261178" y="253999"/>
                </a:lnTo>
                <a:lnTo>
                  <a:pt x="266350" y="257809"/>
                </a:lnTo>
                <a:lnTo>
                  <a:pt x="291563" y="257809"/>
                </a:lnTo>
                <a:lnTo>
                  <a:pt x="291563" y="295909"/>
                </a:lnTo>
                <a:lnTo>
                  <a:pt x="265057" y="295909"/>
                </a:lnTo>
                <a:lnTo>
                  <a:pt x="260532" y="299719"/>
                </a:lnTo>
                <a:lnTo>
                  <a:pt x="259239" y="306069"/>
                </a:lnTo>
                <a:lnTo>
                  <a:pt x="257178" y="311149"/>
                </a:lnTo>
                <a:lnTo>
                  <a:pt x="254875" y="317499"/>
                </a:lnTo>
                <a:lnTo>
                  <a:pt x="252329" y="323849"/>
                </a:lnTo>
                <a:lnTo>
                  <a:pt x="249541" y="328929"/>
                </a:lnTo>
                <a:lnTo>
                  <a:pt x="246955" y="334009"/>
                </a:lnTo>
                <a:lnTo>
                  <a:pt x="247602" y="340359"/>
                </a:lnTo>
                <a:lnTo>
                  <a:pt x="265704" y="358139"/>
                </a:lnTo>
                <a:lnTo>
                  <a:pt x="238551" y="386079"/>
                </a:lnTo>
                <a:lnTo>
                  <a:pt x="270540" y="386079"/>
                </a:lnTo>
                <a:lnTo>
                  <a:pt x="287038" y="369569"/>
                </a:lnTo>
                <a:lnTo>
                  <a:pt x="289623" y="364489"/>
                </a:lnTo>
                <a:lnTo>
                  <a:pt x="289623" y="353059"/>
                </a:lnTo>
                <a:lnTo>
                  <a:pt x="287038" y="346709"/>
                </a:lnTo>
                <a:lnTo>
                  <a:pt x="283159" y="342899"/>
                </a:lnTo>
                <a:lnTo>
                  <a:pt x="274754" y="332739"/>
                </a:lnTo>
                <a:lnTo>
                  <a:pt x="276694" y="328929"/>
                </a:lnTo>
                <a:lnTo>
                  <a:pt x="277987" y="325119"/>
                </a:lnTo>
                <a:lnTo>
                  <a:pt x="279926" y="321309"/>
                </a:lnTo>
                <a:lnTo>
                  <a:pt x="293502" y="321309"/>
                </a:lnTo>
                <a:lnTo>
                  <a:pt x="302119" y="320039"/>
                </a:lnTo>
                <a:lnTo>
                  <a:pt x="309099" y="314959"/>
                </a:lnTo>
                <a:lnTo>
                  <a:pt x="313776" y="308609"/>
                </a:lnTo>
                <a:lnTo>
                  <a:pt x="315483" y="299719"/>
                </a:lnTo>
                <a:lnTo>
                  <a:pt x="315483" y="290829"/>
                </a:lnTo>
                <a:lnTo>
                  <a:pt x="415041" y="290829"/>
                </a:lnTo>
                <a:lnTo>
                  <a:pt x="415041" y="289559"/>
                </a:lnTo>
                <a:lnTo>
                  <a:pt x="514517" y="289559"/>
                </a:lnTo>
                <a:lnTo>
                  <a:pt x="512014" y="278129"/>
                </a:lnTo>
                <a:lnTo>
                  <a:pt x="514563" y="265429"/>
                </a:lnTo>
                <a:lnTo>
                  <a:pt x="315483" y="265429"/>
                </a:lnTo>
                <a:lnTo>
                  <a:pt x="315483" y="256539"/>
                </a:lnTo>
                <a:lnTo>
                  <a:pt x="313776" y="248919"/>
                </a:lnTo>
                <a:lnTo>
                  <a:pt x="309099" y="241299"/>
                </a:lnTo>
                <a:lnTo>
                  <a:pt x="302119" y="236219"/>
                </a:lnTo>
                <a:lnTo>
                  <a:pt x="293502" y="234949"/>
                </a:lnTo>
                <a:lnTo>
                  <a:pt x="279926" y="234949"/>
                </a:lnTo>
                <a:lnTo>
                  <a:pt x="278633" y="231139"/>
                </a:lnTo>
                <a:lnTo>
                  <a:pt x="274754" y="223519"/>
                </a:lnTo>
                <a:lnTo>
                  <a:pt x="284452" y="213359"/>
                </a:lnTo>
                <a:lnTo>
                  <a:pt x="289179" y="207009"/>
                </a:lnTo>
                <a:lnTo>
                  <a:pt x="290755" y="198119"/>
                </a:lnTo>
                <a:lnTo>
                  <a:pt x="289179" y="189229"/>
                </a:lnTo>
                <a:lnTo>
                  <a:pt x="284452" y="182879"/>
                </a:lnTo>
                <a:lnTo>
                  <a:pt x="270525" y="168909"/>
                </a:lnTo>
                <a:close/>
              </a:path>
              <a:path w="615314" h="554989">
                <a:moveTo>
                  <a:pt x="514517" y="289559"/>
                </a:moveTo>
                <a:lnTo>
                  <a:pt x="488741" y="289559"/>
                </a:lnTo>
                <a:lnTo>
                  <a:pt x="496527" y="309879"/>
                </a:lnTo>
                <a:lnTo>
                  <a:pt x="510312" y="326389"/>
                </a:lnTo>
                <a:lnTo>
                  <a:pt x="528824" y="336549"/>
                </a:lnTo>
                <a:lnTo>
                  <a:pt x="550792" y="341629"/>
                </a:lnTo>
                <a:lnTo>
                  <a:pt x="575419" y="336549"/>
                </a:lnTo>
                <a:lnTo>
                  <a:pt x="595561" y="322579"/>
                </a:lnTo>
                <a:lnTo>
                  <a:pt x="599810" y="316229"/>
                </a:lnTo>
                <a:lnTo>
                  <a:pt x="550792" y="316229"/>
                </a:lnTo>
                <a:lnTo>
                  <a:pt x="535733" y="313689"/>
                </a:lnTo>
                <a:lnTo>
                  <a:pt x="523403" y="304799"/>
                </a:lnTo>
                <a:lnTo>
                  <a:pt x="515073" y="292099"/>
                </a:lnTo>
                <a:lnTo>
                  <a:pt x="514517" y="289559"/>
                </a:lnTo>
                <a:close/>
              </a:path>
              <a:path w="615314" h="554989">
                <a:moveTo>
                  <a:pt x="599810" y="238759"/>
                </a:moveTo>
                <a:lnTo>
                  <a:pt x="550792" y="238759"/>
                </a:lnTo>
                <a:lnTo>
                  <a:pt x="565853" y="241299"/>
                </a:lnTo>
                <a:lnTo>
                  <a:pt x="578187" y="250189"/>
                </a:lnTo>
                <a:lnTo>
                  <a:pt x="586521" y="262889"/>
                </a:lnTo>
                <a:lnTo>
                  <a:pt x="589581" y="278129"/>
                </a:lnTo>
                <a:lnTo>
                  <a:pt x="586521" y="292099"/>
                </a:lnTo>
                <a:lnTo>
                  <a:pt x="578187" y="304799"/>
                </a:lnTo>
                <a:lnTo>
                  <a:pt x="565853" y="313689"/>
                </a:lnTo>
                <a:lnTo>
                  <a:pt x="550792" y="316229"/>
                </a:lnTo>
                <a:lnTo>
                  <a:pt x="599810" y="316229"/>
                </a:lnTo>
                <a:lnTo>
                  <a:pt x="609158" y="302259"/>
                </a:lnTo>
                <a:lnTo>
                  <a:pt x="614148" y="278129"/>
                </a:lnTo>
                <a:lnTo>
                  <a:pt x="609158" y="252729"/>
                </a:lnTo>
                <a:lnTo>
                  <a:pt x="599810" y="238759"/>
                </a:lnTo>
                <a:close/>
              </a:path>
              <a:path w="615314" h="554989">
                <a:moveTo>
                  <a:pt x="550792" y="0"/>
                </a:moveTo>
                <a:lnTo>
                  <a:pt x="529096" y="3809"/>
                </a:lnTo>
                <a:lnTo>
                  <a:pt x="510554" y="13969"/>
                </a:lnTo>
                <a:lnTo>
                  <a:pt x="496618" y="30479"/>
                </a:lnTo>
                <a:lnTo>
                  <a:pt x="488740" y="50799"/>
                </a:lnTo>
                <a:lnTo>
                  <a:pt x="433789" y="50799"/>
                </a:lnTo>
                <a:lnTo>
                  <a:pt x="416930" y="54609"/>
                </a:lnTo>
                <a:lnTo>
                  <a:pt x="403162" y="63499"/>
                </a:lnTo>
                <a:lnTo>
                  <a:pt x="393879" y="77469"/>
                </a:lnTo>
                <a:lnTo>
                  <a:pt x="390475" y="93979"/>
                </a:lnTo>
                <a:lnTo>
                  <a:pt x="390475" y="265429"/>
                </a:lnTo>
                <a:lnTo>
                  <a:pt x="415688" y="265429"/>
                </a:lnTo>
                <a:lnTo>
                  <a:pt x="415688" y="93979"/>
                </a:lnTo>
                <a:lnTo>
                  <a:pt x="417163" y="86359"/>
                </a:lnTo>
                <a:lnTo>
                  <a:pt x="421183" y="80009"/>
                </a:lnTo>
                <a:lnTo>
                  <a:pt x="427143" y="76199"/>
                </a:lnTo>
                <a:lnTo>
                  <a:pt x="434436" y="74929"/>
                </a:lnTo>
                <a:lnTo>
                  <a:pt x="514517" y="74929"/>
                </a:lnTo>
                <a:lnTo>
                  <a:pt x="512014" y="63499"/>
                </a:lnTo>
                <a:lnTo>
                  <a:pt x="515073" y="48259"/>
                </a:lnTo>
                <a:lnTo>
                  <a:pt x="523403" y="35559"/>
                </a:lnTo>
                <a:lnTo>
                  <a:pt x="535733" y="26669"/>
                </a:lnTo>
                <a:lnTo>
                  <a:pt x="550792" y="24129"/>
                </a:lnTo>
                <a:lnTo>
                  <a:pt x="600203" y="24129"/>
                </a:lnTo>
                <a:lnTo>
                  <a:pt x="595884" y="17779"/>
                </a:lnTo>
                <a:lnTo>
                  <a:pt x="575520" y="5079"/>
                </a:lnTo>
                <a:lnTo>
                  <a:pt x="550792" y="0"/>
                </a:lnTo>
                <a:close/>
              </a:path>
              <a:path w="615314" h="554989">
                <a:moveTo>
                  <a:pt x="550792" y="214629"/>
                </a:moveTo>
                <a:lnTo>
                  <a:pt x="529096" y="218439"/>
                </a:lnTo>
                <a:lnTo>
                  <a:pt x="510554" y="228599"/>
                </a:lnTo>
                <a:lnTo>
                  <a:pt x="496618" y="245109"/>
                </a:lnTo>
                <a:lnTo>
                  <a:pt x="488741" y="265429"/>
                </a:lnTo>
                <a:lnTo>
                  <a:pt x="514563" y="265429"/>
                </a:lnTo>
                <a:lnTo>
                  <a:pt x="515073" y="262889"/>
                </a:lnTo>
                <a:lnTo>
                  <a:pt x="523403" y="250189"/>
                </a:lnTo>
                <a:lnTo>
                  <a:pt x="535733" y="241299"/>
                </a:lnTo>
                <a:lnTo>
                  <a:pt x="550792" y="238759"/>
                </a:lnTo>
                <a:lnTo>
                  <a:pt x="599810" y="238759"/>
                </a:lnTo>
                <a:lnTo>
                  <a:pt x="595561" y="232409"/>
                </a:lnTo>
                <a:lnTo>
                  <a:pt x="575419" y="219709"/>
                </a:lnTo>
                <a:lnTo>
                  <a:pt x="550792" y="214629"/>
                </a:lnTo>
                <a:close/>
              </a:path>
              <a:path w="615314" h="554989">
                <a:moveTo>
                  <a:pt x="138993" y="168909"/>
                </a:moveTo>
                <a:lnTo>
                  <a:pt x="76930" y="168909"/>
                </a:lnTo>
                <a:lnTo>
                  <a:pt x="95032" y="186689"/>
                </a:lnTo>
                <a:lnTo>
                  <a:pt x="100850" y="187959"/>
                </a:lnTo>
                <a:lnTo>
                  <a:pt x="106022" y="185419"/>
                </a:lnTo>
                <a:lnTo>
                  <a:pt x="111578" y="181609"/>
                </a:lnTo>
                <a:lnTo>
                  <a:pt x="117497" y="179069"/>
                </a:lnTo>
                <a:lnTo>
                  <a:pt x="123659" y="177799"/>
                </a:lnTo>
                <a:lnTo>
                  <a:pt x="129942" y="175259"/>
                </a:lnTo>
                <a:lnTo>
                  <a:pt x="135114" y="173989"/>
                </a:lnTo>
                <a:lnTo>
                  <a:pt x="138993" y="168909"/>
                </a:lnTo>
                <a:close/>
              </a:path>
              <a:path w="615314" h="554989">
                <a:moveTo>
                  <a:pt x="201701" y="143509"/>
                </a:moveTo>
                <a:lnTo>
                  <a:pt x="177135" y="143509"/>
                </a:lnTo>
                <a:lnTo>
                  <a:pt x="177135" y="170179"/>
                </a:lnTo>
                <a:lnTo>
                  <a:pt x="181014" y="173989"/>
                </a:lnTo>
                <a:lnTo>
                  <a:pt x="186186" y="175259"/>
                </a:lnTo>
                <a:lnTo>
                  <a:pt x="192378" y="177799"/>
                </a:lnTo>
                <a:lnTo>
                  <a:pt x="198388" y="180339"/>
                </a:lnTo>
                <a:lnTo>
                  <a:pt x="210106" y="185419"/>
                </a:lnTo>
                <a:lnTo>
                  <a:pt x="214631" y="187959"/>
                </a:lnTo>
                <a:lnTo>
                  <a:pt x="221096" y="186689"/>
                </a:lnTo>
                <a:lnTo>
                  <a:pt x="239198" y="168909"/>
                </a:lnTo>
                <a:lnTo>
                  <a:pt x="270525" y="168909"/>
                </a:lnTo>
                <a:lnTo>
                  <a:pt x="262929" y="161289"/>
                </a:lnTo>
                <a:lnTo>
                  <a:pt x="213338" y="161289"/>
                </a:lnTo>
                <a:lnTo>
                  <a:pt x="205580" y="158749"/>
                </a:lnTo>
                <a:lnTo>
                  <a:pt x="201701" y="156209"/>
                </a:lnTo>
                <a:lnTo>
                  <a:pt x="201701" y="143509"/>
                </a:lnTo>
                <a:close/>
              </a:path>
              <a:path w="615314" h="554989">
                <a:moveTo>
                  <a:pt x="238309" y="146049"/>
                </a:moveTo>
                <a:lnTo>
                  <a:pt x="229975" y="147319"/>
                </a:lnTo>
                <a:lnTo>
                  <a:pt x="223035" y="152399"/>
                </a:lnTo>
                <a:lnTo>
                  <a:pt x="213338" y="161289"/>
                </a:lnTo>
                <a:lnTo>
                  <a:pt x="262929" y="161289"/>
                </a:lnTo>
                <a:lnTo>
                  <a:pt x="254067" y="152399"/>
                </a:lnTo>
                <a:lnTo>
                  <a:pt x="246763" y="147319"/>
                </a:lnTo>
                <a:lnTo>
                  <a:pt x="238309" y="146049"/>
                </a:lnTo>
                <a:close/>
              </a:path>
              <a:path w="615314" h="554989">
                <a:moveTo>
                  <a:pt x="179721" y="119379"/>
                </a:moveTo>
                <a:lnTo>
                  <a:pt x="137053" y="119379"/>
                </a:lnTo>
                <a:lnTo>
                  <a:pt x="128437" y="121919"/>
                </a:lnTo>
                <a:lnTo>
                  <a:pt x="121457" y="125729"/>
                </a:lnTo>
                <a:lnTo>
                  <a:pt x="116780" y="133349"/>
                </a:lnTo>
                <a:lnTo>
                  <a:pt x="115073" y="142239"/>
                </a:lnTo>
                <a:lnTo>
                  <a:pt x="115073" y="154939"/>
                </a:lnTo>
                <a:lnTo>
                  <a:pt x="111194" y="156209"/>
                </a:lnTo>
                <a:lnTo>
                  <a:pt x="103436" y="160019"/>
                </a:lnTo>
                <a:lnTo>
                  <a:pt x="138993" y="160019"/>
                </a:lnTo>
                <a:lnTo>
                  <a:pt x="138993" y="143509"/>
                </a:lnTo>
                <a:lnTo>
                  <a:pt x="201701" y="143509"/>
                </a:lnTo>
                <a:lnTo>
                  <a:pt x="201701" y="142239"/>
                </a:lnTo>
                <a:lnTo>
                  <a:pt x="199994" y="133349"/>
                </a:lnTo>
                <a:lnTo>
                  <a:pt x="195317" y="125729"/>
                </a:lnTo>
                <a:lnTo>
                  <a:pt x="188337" y="121919"/>
                </a:lnTo>
                <a:lnTo>
                  <a:pt x="179721" y="119379"/>
                </a:lnTo>
                <a:close/>
              </a:path>
              <a:path w="615314" h="554989">
                <a:moveTo>
                  <a:pt x="514517" y="74929"/>
                </a:moveTo>
                <a:lnTo>
                  <a:pt x="489387" y="74929"/>
                </a:lnTo>
                <a:lnTo>
                  <a:pt x="497173" y="95249"/>
                </a:lnTo>
                <a:lnTo>
                  <a:pt x="510958" y="110489"/>
                </a:lnTo>
                <a:lnTo>
                  <a:pt x="529470" y="121919"/>
                </a:lnTo>
                <a:lnTo>
                  <a:pt x="551439" y="125729"/>
                </a:lnTo>
                <a:lnTo>
                  <a:pt x="576066" y="120649"/>
                </a:lnTo>
                <a:lnTo>
                  <a:pt x="596208" y="106679"/>
                </a:lnTo>
                <a:lnTo>
                  <a:pt x="599607" y="101599"/>
                </a:lnTo>
                <a:lnTo>
                  <a:pt x="550792" y="101599"/>
                </a:lnTo>
                <a:lnTo>
                  <a:pt x="535733" y="99059"/>
                </a:lnTo>
                <a:lnTo>
                  <a:pt x="523403" y="90169"/>
                </a:lnTo>
                <a:lnTo>
                  <a:pt x="515073" y="77469"/>
                </a:lnTo>
                <a:lnTo>
                  <a:pt x="514517" y="74929"/>
                </a:lnTo>
                <a:close/>
              </a:path>
              <a:path w="615314" h="554989">
                <a:moveTo>
                  <a:pt x="600203" y="24129"/>
                </a:moveTo>
                <a:lnTo>
                  <a:pt x="550792" y="24129"/>
                </a:lnTo>
                <a:lnTo>
                  <a:pt x="565853" y="26669"/>
                </a:lnTo>
                <a:lnTo>
                  <a:pt x="578187" y="35559"/>
                </a:lnTo>
                <a:lnTo>
                  <a:pt x="586521" y="48259"/>
                </a:lnTo>
                <a:lnTo>
                  <a:pt x="589581" y="63499"/>
                </a:lnTo>
                <a:lnTo>
                  <a:pt x="586521" y="77469"/>
                </a:lnTo>
                <a:lnTo>
                  <a:pt x="578187" y="90169"/>
                </a:lnTo>
                <a:lnTo>
                  <a:pt x="565853" y="99059"/>
                </a:lnTo>
                <a:lnTo>
                  <a:pt x="550792" y="101599"/>
                </a:lnTo>
                <a:lnTo>
                  <a:pt x="599607" y="101599"/>
                </a:lnTo>
                <a:lnTo>
                  <a:pt x="609804" y="86359"/>
                </a:lnTo>
                <a:lnTo>
                  <a:pt x="614794" y="62229"/>
                </a:lnTo>
                <a:lnTo>
                  <a:pt x="609703" y="38099"/>
                </a:lnTo>
                <a:lnTo>
                  <a:pt x="600203" y="24129"/>
                </a:lnTo>
                <a:close/>
              </a:path>
            </a:pathLst>
          </a:custGeom>
          <a:solidFill>
            <a:srgbClr val="C2C1C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5009809" y="5865393"/>
            <a:ext cx="109255" cy="127355"/>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p:nvPr/>
        </p:nvSpPr>
        <p:spPr>
          <a:xfrm>
            <a:off x="1738693" y="3034093"/>
            <a:ext cx="1264285" cy="299085"/>
          </a:xfrm>
          <a:prstGeom prst="rect">
            <a:avLst/>
          </a:prstGeom>
          <a:solidFill>
            <a:srgbClr val="0078D3"/>
          </a:solidFill>
        </p:spPr>
        <p:txBody>
          <a:bodyPr vert="horz" wrap="square" lIns="0" tIns="22860" rIns="0" bIns="0" rtlCol="0">
            <a:spAutoFit/>
          </a:bodyPr>
          <a:lstStyle/>
          <a:p>
            <a:pPr marL="287020" marR="0" lvl="0" indent="0" algn="l" defTabSz="914400" rtl="0" eaLnBrk="1" fontAlgn="auto" latinLnBrk="0" hangingPunct="1">
              <a:lnSpc>
                <a:spcPct val="100000"/>
              </a:lnSpc>
              <a:spcBef>
                <a:spcPts val="180"/>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Learner</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9" name="object 49"/>
          <p:cNvSpPr txBox="1"/>
          <p:nvPr/>
        </p:nvSpPr>
        <p:spPr>
          <a:xfrm>
            <a:off x="1010818" y="5480710"/>
            <a:ext cx="696595" cy="294640"/>
          </a:xfrm>
          <a:prstGeom prst="rect">
            <a:avLst/>
          </a:prstGeom>
        </p:spPr>
        <p:txBody>
          <a:bodyPr vert="horz" wrap="square" lIns="0" tIns="14605" rIns="0" bIns="0" rtlCol="0">
            <a:spAutoFit/>
          </a:bodyPr>
          <a:lstStyle/>
          <a:p>
            <a:pPr marL="12700" marR="0" lvl="0" indent="0" algn="l" defTabSz="914400" rtl="0" eaLnBrk="1" fontAlgn="auto" latinLnBrk="0" hangingPunct="1">
              <a:lnSpc>
                <a:spcPct val="100000"/>
              </a:lnSpc>
              <a:spcBef>
                <a:spcPts val="115"/>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Analyze</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0" name="object 50"/>
          <p:cNvSpPr txBox="1"/>
          <p:nvPr/>
        </p:nvSpPr>
        <p:spPr>
          <a:xfrm>
            <a:off x="1052880" y="4506214"/>
            <a:ext cx="666115" cy="29464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0" i="0" u="none" strike="noStrike" kern="1200" cap="none" spc="-50" normalizeH="0" baseline="0" noProof="0" dirty="0">
                <a:ln>
                  <a:noFill/>
                </a:ln>
                <a:solidFill>
                  <a:prstClr val="black"/>
                </a:solidFill>
                <a:effectLst/>
                <a:uLnTx/>
                <a:uFillTx/>
                <a:latin typeface="Calibri"/>
                <a:ea typeface="+mn-ea"/>
                <a:cs typeface="Calibri"/>
              </a:rPr>
              <a:t>Updat</a:t>
            </a:r>
            <a:r>
              <a:rPr kumimoji="0" sz="1750" b="0" i="0" u="none" strike="noStrike" kern="1200" cap="none" spc="5" normalizeH="0" baseline="0" noProof="0" dirty="0">
                <a:ln>
                  <a:noFill/>
                </a:ln>
                <a:solidFill>
                  <a:prstClr val="black"/>
                </a:solidFill>
                <a:effectLst/>
                <a:uLnTx/>
                <a:uFillTx/>
                <a:latin typeface="Calibri"/>
                <a:ea typeface="+mn-ea"/>
                <a:cs typeface="Calibri"/>
              </a:rPr>
              <a:t>e</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1" name="object 51"/>
          <p:cNvSpPr txBox="1"/>
          <p:nvPr/>
        </p:nvSpPr>
        <p:spPr>
          <a:xfrm>
            <a:off x="1052880" y="3609543"/>
            <a:ext cx="633095" cy="294640"/>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Deploy</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2" name="object 52"/>
          <p:cNvSpPr/>
          <p:nvPr/>
        </p:nvSpPr>
        <p:spPr>
          <a:xfrm>
            <a:off x="2070024" y="4475783"/>
            <a:ext cx="538240" cy="52851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046482" y="5430011"/>
            <a:ext cx="492759" cy="492759"/>
          </a:xfrm>
          <a:custGeom>
            <a:avLst/>
            <a:gdLst/>
            <a:ahLst/>
            <a:cxnLst/>
            <a:rect l="l" t="t" r="r" b="b"/>
            <a:pathLst>
              <a:path w="492760" h="492760">
                <a:moveTo>
                  <a:pt x="104036" y="37604"/>
                </a:moveTo>
                <a:lnTo>
                  <a:pt x="97221" y="44434"/>
                </a:lnTo>
                <a:lnTo>
                  <a:pt x="93790" y="46141"/>
                </a:lnTo>
                <a:lnTo>
                  <a:pt x="85271" y="54701"/>
                </a:lnTo>
                <a:lnTo>
                  <a:pt x="78456" y="58116"/>
                </a:lnTo>
                <a:lnTo>
                  <a:pt x="73344" y="63238"/>
                </a:lnTo>
                <a:lnTo>
                  <a:pt x="73344" y="64946"/>
                </a:lnTo>
                <a:lnTo>
                  <a:pt x="54579" y="83750"/>
                </a:lnTo>
                <a:lnTo>
                  <a:pt x="54579" y="85458"/>
                </a:lnTo>
                <a:lnTo>
                  <a:pt x="52875" y="87165"/>
                </a:lnTo>
                <a:lnTo>
                  <a:pt x="52875" y="88873"/>
                </a:lnTo>
                <a:lnTo>
                  <a:pt x="47741" y="93995"/>
                </a:lnTo>
                <a:lnTo>
                  <a:pt x="44333" y="100847"/>
                </a:lnTo>
                <a:lnTo>
                  <a:pt x="34110" y="114507"/>
                </a:lnTo>
                <a:lnTo>
                  <a:pt x="34110" y="116214"/>
                </a:lnTo>
                <a:lnTo>
                  <a:pt x="30703" y="119629"/>
                </a:lnTo>
                <a:lnTo>
                  <a:pt x="28999" y="123044"/>
                </a:lnTo>
                <a:lnTo>
                  <a:pt x="27295" y="128189"/>
                </a:lnTo>
                <a:lnTo>
                  <a:pt x="23865" y="135019"/>
                </a:lnTo>
                <a:lnTo>
                  <a:pt x="20457" y="140141"/>
                </a:lnTo>
                <a:lnTo>
                  <a:pt x="20457" y="141849"/>
                </a:lnTo>
                <a:lnTo>
                  <a:pt x="17049" y="148701"/>
                </a:lnTo>
                <a:lnTo>
                  <a:pt x="15345" y="157238"/>
                </a:lnTo>
                <a:lnTo>
                  <a:pt x="11938" y="164068"/>
                </a:lnTo>
                <a:lnTo>
                  <a:pt x="11938" y="165775"/>
                </a:lnTo>
                <a:lnTo>
                  <a:pt x="10234" y="169190"/>
                </a:lnTo>
                <a:lnTo>
                  <a:pt x="10234" y="172628"/>
                </a:lnTo>
                <a:lnTo>
                  <a:pt x="8530" y="174335"/>
                </a:lnTo>
                <a:lnTo>
                  <a:pt x="8530" y="176043"/>
                </a:lnTo>
                <a:lnTo>
                  <a:pt x="3419" y="196555"/>
                </a:lnTo>
                <a:lnTo>
                  <a:pt x="3419" y="203385"/>
                </a:lnTo>
                <a:lnTo>
                  <a:pt x="1715" y="210214"/>
                </a:lnTo>
                <a:lnTo>
                  <a:pt x="1715" y="217044"/>
                </a:lnTo>
                <a:lnTo>
                  <a:pt x="0" y="223897"/>
                </a:lnTo>
                <a:lnTo>
                  <a:pt x="0" y="264898"/>
                </a:lnTo>
                <a:lnTo>
                  <a:pt x="1715" y="266605"/>
                </a:lnTo>
                <a:lnTo>
                  <a:pt x="2008" y="274009"/>
                </a:lnTo>
                <a:lnTo>
                  <a:pt x="2780" y="280928"/>
                </a:lnTo>
                <a:lnTo>
                  <a:pt x="3871" y="287527"/>
                </a:lnTo>
                <a:lnTo>
                  <a:pt x="5122" y="293970"/>
                </a:lnTo>
                <a:lnTo>
                  <a:pt x="5122" y="295677"/>
                </a:lnTo>
                <a:lnTo>
                  <a:pt x="6826" y="299092"/>
                </a:lnTo>
                <a:lnTo>
                  <a:pt x="6826" y="300800"/>
                </a:lnTo>
                <a:lnTo>
                  <a:pt x="8397" y="307206"/>
                </a:lnTo>
                <a:lnTo>
                  <a:pt x="10447" y="313617"/>
                </a:lnTo>
                <a:lnTo>
                  <a:pt x="12816" y="320027"/>
                </a:lnTo>
                <a:lnTo>
                  <a:pt x="15345" y="326434"/>
                </a:lnTo>
                <a:lnTo>
                  <a:pt x="15345" y="331556"/>
                </a:lnTo>
                <a:lnTo>
                  <a:pt x="17049" y="333264"/>
                </a:lnTo>
                <a:lnTo>
                  <a:pt x="17049" y="334971"/>
                </a:lnTo>
                <a:lnTo>
                  <a:pt x="20457" y="340093"/>
                </a:lnTo>
                <a:lnTo>
                  <a:pt x="22161" y="346946"/>
                </a:lnTo>
                <a:lnTo>
                  <a:pt x="30703" y="364020"/>
                </a:lnTo>
                <a:lnTo>
                  <a:pt x="40926" y="377702"/>
                </a:lnTo>
                <a:lnTo>
                  <a:pt x="44333" y="384532"/>
                </a:lnTo>
                <a:lnTo>
                  <a:pt x="46037" y="386240"/>
                </a:lnTo>
                <a:lnTo>
                  <a:pt x="46037" y="387947"/>
                </a:lnTo>
                <a:lnTo>
                  <a:pt x="49468" y="393092"/>
                </a:lnTo>
                <a:lnTo>
                  <a:pt x="57987" y="401629"/>
                </a:lnTo>
                <a:lnTo>
                  <a:pt x="69581" y="415116"/>
                </a:lnTo>
                <a:lnTo>
                  <a:pt x="81650" y="427477"/>
                </a:lnTo>
                <a:lnTo>
                  <a:pt x="115567" y="453325"/>
                </a:lnTo>
                <a:lnTo>
                  <a:pt x="150287" y="471489"/>
                </a:lnTo>
                <a:lnTo>
                  <a:pt x="165420" y="476825"/>
                </a:lnTo>
                <a:lnTo>
                  <a:pt x="181330" y="482601"/>
                </a:lnTo>
                <a:lnTo>
                  <a:pt x="198055" y="487092"/>
                </a:lnTo>
                <a:lnTo>
                  <a:pt x="215069" y="490293"/>
                </a:lnTo>
                <a:lnTo>
                  <a:pt x="231938" y="492214"/>
                </a:lnTo>
                <a:lnTo>
                  <a:pt x="252406" y="492214"/>
                </a:lnTo>
                <a:lnTo>
                  <a:pt x="258799" y="492188"/>
                </a:lnTo>
                <a:lnTo>
                  <a:pt x="265197" y="492001"/>
                </a:lnTo>
                <a:lnTo>
                  <a:pt x="271594" y="491494"/>
                </a:lnTo>
                <a:lnTo>
                  <a:pt x="277987" y="490507"/>
                </a:lnTo>
                <a:lnTo>
                  <a:pt x="283098" y="490507"/>
                </a:lnTo>
                <a:lnTo>
                  <a:pt x="286506" y="488800"/>
                </a:lnTo>
                <a:lnTo>
                  <a:pt x="289936" y="488800"/>
                </a:lnTo>
                <a:lnTo>
                  <a:pt x="296752" y="487092"/>
                </a:lnTo>
                <a:lnTo>
                  <a:pt x="303579" y="487089"/>
                </a:lnTo>
                <a:lnTo>
                  <a:pt x="310383" y="485385"/>
                </a:lnTo>
                <a:lnTo>
                  <a:pt x="312086" y="483655"/>
                </a:lnTo>
                <a:lnTo>
                  <a:pt x="318924" y="483655"/>
                </a:lnTo>
                <a:lnTo>
                  <a:pt x="344505" y="473410"/>
                </a:lnTo>
                <a:lnTo>
                  <a:pt x="346209" y="473410"/>
                </a:lnTo>
                <a:lnTo>
                  <a:pt x="347912" y="471702"/>
                </a:lnTo>
                <a:lnTo>
                  <a:pt x="351320" y="471702"/>
                </a:lnTo>
                <a:lnTo>
                  <a:pt x="358135" y="468288"/>
                </a:lnTo>
                <a:lnTo>
                  <a:pt x="366677" y="463165"/>
                </a:lnTo>
                <a:lnTo>
                  <a:pt x="373493" y="459728"/>
                </a:lnTo>
                <a:lnTo>
                  <a:pt x="375197" y="459728"/>
                </a:lnTo>
                <a:lnTo>
                  <a:pt x="375197" y="458020"/>
                </a:lnTo>
                <a:lnTo>
                  <a:pt x="376900" y="458020"/>
                </a:lnTo>
                <a:lnTo>
                  <a:pt x="383716" y="454605"/>
                </a:lnTo>
                <a:lnTo>
                  <a:pt x="388850" y="449483"/>
                </a:lnTo>
                <a:lnTo>
                  <a:pt x="395665" y="446068"/>
                </a:lnTo>
                <a:lnTo>
                  <a:pt x="402481" y="439238"/>
                </a:lnTo>
                <a:lnTo>
                  <a:pt x="405888" y="437531"/>
                </a:lnTo>
                <a:lnTo>
                  <a:pt x="414430" y="428971"/>
                </a:lnTo>
                <a:lnTo>
                  <a:pt x="421246" y="425556"/>
                </a:lnTo>
                <a:lnTo>
                  <a:pt x="426357" y="420434"/>
                </a:lnTo>
                <a:lnTo>
                  <a:pt x="426357" y="418726"/>
                </a:lnTo>
                <a:lnTo>
                  <a:pt x="445122" y="399922"/>
                </a:lnTo>
                <a:lnTo>
                  <a:pt x="445122" y="398214"/>
                </a:lnTo>
                <a:lnTo>
                  <a:pt x="446826" y="396507"/>
                </a:lnTo>
                <a:lnTo>
                  <a:pt x="446826" y="394800"/>
                </a:lnTo>
                <a:lnTo>
                  <a:pt x="451938" y="389677"/>
                </a:lnTo>
                <a:lnTo>
                  <a:pt x="455345" y="382825"/>
                </a:lnTo>
                <a:lnTo>
                  <a:pt x="465591" y="369165"/>
                </a:lnTo>
                <a:lnTo>
                  <a:pt x="465591" y="367458"/>
                </a:lnTo>
                <a:lnTo>
                  <a:pt x="468999" y="360605"/>
                </a:lnTo>
                <a:lnTo>
                  <a:pt x="472406" y="357190"/>
                </a:lnTo>
                <a:lnTo>
                  <a:pt x="474110" y="352068"/>
                </a:lnTo>
                <a:lnTo>
                  <a:pt x="475814" y="348653"/>
                </a:lnTo>
                <a:lnTo>
                  <a:pt x="479222" y="343531"/>
                </a:lnTo>
                <a:lnTo>
                  <a:pt x="479222" y="341824"/>
                </a:lnTo>
                <a:lnTo>
                  <a:pt x="482652" y="334971"/>
                </a:lnTo>
                <a:lnTo>
                  <a:pt x="484356" y="328141"/>
                </a:lnTo>
                <a:lnTo>
                  <a:pt x="487764" y="319604"/>
                </a:lnTo>
                <a:lnTo>
                  <a:pt x="487764" y="317897"/>
                </a:lnTo>
                <a:lnTo>
                  <a:pt x="489467" y="314459"/>
                </a:lnTo>
                <a:lnTo>
                  <a:pt x="489467" y="311044"/>
                </a:lnTo>
                <a:lnTo>
                  <a:pt x="491171" y="309337"/>
                </a:lnTo>
                <a:lnTo>
                  <a:pt x="491277" y="307206"/>
                </a:lnTo>
                <a:lnTo>
                  <a:pt x="492489" y="302348"/>
                </a:lnTo>
                <a:lnTo>
                  <a:pt x="492489" y="180778"/>
                </a:lnTo>
                <a:lnTo>
                  <a:pt x="491171" y="179458"/>
                </a:lnTo>
                <a:lnTo>
                  <a:pt x="491171" y="176043"/>
                </a:lnTo>
                <a:lnTo>
                  <a:pt x="489467" y="170898"/>
                </a:lnTo>
                <a:lnTo>
                  <a:pt x="489467" y="169190"/>
                </a:lnTo>
                <a:lnTo>
                  <a:pt x="486060" y="162361"/>
                </a:lnTo>
                <a:lnTo>
                  <a:pt x="486060" y="158946"/>
                </a:lnTo>
                <a:lnTo>
                  <a:pt x="484356" y="153823"/>
                </a:lnTo>
                <a:lnTo>
                  <a:pt x="484356" y="152116"/>
                </a:lnTo>
                <a:lnTo>
                  <a:pt x="482652" y="152116"/>
                </a:lnTo>
                <a:lnTo>
                  <a:pt x="482652" y="148701"/>
                </a:lnTo>
                <a:lnTo>
                  <a:pt x="480925" y="143556"/>
                </a:lnTo>
                <a:lnTo>
                  <a:pt x="477518" y="140141"/>
                </a:lnTo>
                <a:lnTo>
                  <a:pt x="475814" y="135019"/>
                </a:lnTo>
                <a:lnTo>
                  <a:pt x="472406" y="129897"/>
                </a:lnTo>
                <a:lnTo>
                  <a:pt x="470702" y="124774"/>
                </a:lnTo>
                <a:lnTo>
                  <a:pt x="467295" y="119629"/>
                </a:lnTo>
                <a:lnTo>
                  <a:pt x="467295" y="116214"/>
                </a:lnTo>
                <a:lnTo>
                  <a:pt x="465591" y="116214"/>
                </a:lnTo>
                <a:lnTo>
                  <a:pt x="462183" y="109385"/>
                </a:lnTo>
                <a:lnTo>
                  <a:pt x="458776" y="105970"/>
                </a:lnTo>
                <a:lnTo>
                  <a:pt x="453641" y="95702"/>
                </a:lnTo>
                <a:lnTo>
                  <a:pt x="446826" y="88873"/>
                </a:lnTo>
                <a:lnTo>
                  <a:pt x="445122" y="85458"/>
                </a:lnTo>
                <a:lnTo>
                  <a:pt x="436603" y="76921"/>
                </a:lnTo>
                <a:lnTo>
                  <a:pt x="433195" y="70068"/>
                </a:lnTo>
                <a:lnTo>
                  <a:pt x="428061" y="64946"/>
                </a:lnTo>
                <a:lnTo>
                  <a:pt x="426357" y="64946"/>
                </a:lnTo>
                <a:lnTo>
                  <a:pt x="407592" y="46141"/>
                </a:lnTo>
                <a:lnTo>
                  <a:pt x="405888" y="46141"/>
                </a:lnTo>
                <a:lnTo>
                  <a:pt x="404185" y="44434"/>
                </a:lnTo>
                <a:lnTo>
                  <a:pt x="402481" y="44434"/>
                </a:lnTo>
                <a:lnTo>
                  <a:pt x="397369" y="39311"/>
                </a:lnTo>
                <a:lnTo>
                  <a:pt x="104036" y="39311"/>
                </a:lnTo>
                <a:lnTo>
                  <a:pt x="104036" y="37604"/>
                </a:lnTo>
                <a:close/>
              </a:path>
              <a:path w="492760" h="492760">
                <a:moveTo>
                  <a:pt x="322332" y="1702"/>
                </a:moveTo>
                <a:lnTo>
                  <a:pt x="177369" y="1702"/>
                </a:lnTo>
                <a:lnTo>
                  <a:pt x="170554" y="5140"/>
                </a:lnTo>
                <a:lnTo>
                  <a:pt x="167123" y="5140"/>
                </a:lnTo>
                <a:lnTo>
                  <a:pt x="163716" y="6847"/>
                </a:lnTo>
                <a:lnTo>
                  <a:pt x="160308" y="6847"/>
                </a:lnTo>
                <a:lnTo>
                  <a:pt x="160308" y="8555"/>
                </a:lnTo>
                <a:lnTo>
                  <a:pt x="156900" y="8555"/>
                </a:lnTo>
                <a:lnTo>
                  <a:pt x="151789" y="10262"/>
                </a:lnTo>
                <a:lnTo>
                  <a:pt x="148381" y="13677"/>
                </a:lnTo>
                <a:lnTo>
                  <a:pt x="143247" y="15385"/>
                </a:lnTo>
                <a:lnTo>
                  <a:pt x="138135" y="18799"/>
                </a:lnTo>
                <a:lnTo>
                  <a:pt x="133024" y="20507"/>
                </a:lnTo>
                <a:lnTo>
                  <a:pt x="127912" y="23922"/>
                </a:lnTo>
                <a:lnTo>
                  <a:pt x="124505" y="23922"/>
                </a:lnTo>
                <a:lnTo>
                  <a:pt x="124505" y="25629"/>
                </a:lnTo>
                <a:lnTo>
                  <a:pt x="117667" y="29067"/>
                </a:lnTo>
                <a:lnTo>
                  <a:pt x="114259" y="32482"/>
                </a:lnTo>
                <a:lnTo>
                  <a:pt x="104036" y="37604"/>
                </a:lnTo>
                <a:lnTo>
                  <a:pt x="104036" y="39311"/>
                </a:lnTo>
                <a:lnTo>
                  <a:pt x="397369" y="39311"/>
                </a:lnTo>
                <a:lnTo>
                  <a:pt x="390554" y="35897"/>
                </a:lnTo>
                <a:lnTo>
                  <a:pt x="376900" y="25629"/>
                </a:lnTo>
                <a:lnTo>
                  <a:pt x="375196" y="25629"/>
                </a:lnTo>
                <a:lnTo>
                  <a:pt x="371789" y="22214"/>
                </a:lnTo>
                <a:lnTo>
                  <a:pt x="368381" y="20507"/>
                </a:lnTo>
                <a:lnTo>
                  <a:pt x="363270" y="18799"/>
                </a:lnTo>
                <a:lnTo>
                  <a:pt x="356432" y="15385"/>
                </a:lnTo>
                <a:lnTo>
                  <a:pt x="351320" y="11970"/>
                </a:lnTo>
                <a:lnTo>
                  <a:pt x="349616" y="11970"/>
                </a:lnTo>
                <a:lnTo>
                  <a:pt x="342801" y="8555"/>
                </a:lnTo>
                <a:lnTo>
                  <a:pt x="334259" y="6847"/>
                </a:lnTo>
                <a:lnTo>
                  <a:pt x="327444" y="3410"/>
                </a:lnTo>
                <a:lnTo>
                  <a:pt x="325740" y="3410"/>
                </a:lnTo>
                <a:lnTo>
                  <a:pt x="322332" y="1702"/>
                </a:lnTo>
                <a:close/>
              </a:path>
              <a:path w="492760" h="492760">
                <a:moveTo>
                  <a:pt x="317225" y="0"/>
                </a:moveTo>
                <a:lnTo>
                  <a:pt x="184171" y="0"/>
                </a:lnTo>
                <a:lnTo>
                  <a:pt x="179073" y="1702"/>
                </a:lnTo>
                <a:lnTo>
                  <a:pt x="318924" y="1702"/>
                </a:lnTo>
                <a:lnTo>
                  <a:pt x="317225" y="0"/>
                </a:lnTo>
                <a:close/>
              </a:path>
            </a:pathLst>
          </a:custGeom>
          <a:solidFill>
            <a:srgbClr val="2E2E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819655" y="5831641"/>
            <a:ext cx="317500" cy="318135"/>
          </a:xfrm>
          <a:custGeom>
            <a:avLst/>
            <a:gdLst/>
            <a:ahLst/>
            <a:cxnLst/>
            <a:rect l="l" t="t" r="r" b="b"/>
            <a:pathLst>
              <a:path w="317500" h="318135">
                <a:moveTo>
                  <a:pt x="284813" y="0"/>
                </a:moveTo>
                <a:lnTo>
                  <a:pt x="1705" y="283702"/>
                </a:lnTo>
                <a:lnTo>
                  <a:pt x="0" y="290539"/>
                </a:lnTo>
                <a:lnTo>
                  <a:pt x="0" y="302503"/>
                </a:lnTo>
                <a:lnTo>
                  <a:pt x="1705" y="307630"/>
                </a:lnTo>
                <a:lnTo>
                  <a:pt x="5116" y="312757"/>
                </a:lnTo>
                <a:lnTo>
                  <a:pt x="10232" y="316175"/>
                </a:lnTo>
                <a:lnTo>
                  <a:pt x="15349" y="317885"/>
                </a:lnTo>
                <a:lnTo>
                  <a:pt x="27286" y="317885"/>
                </a:lnTo>
                <a:lnTo>
                  <a:pt x="34108" y="316175"/>
                </a:lnTo>
                <a:lnTo>
                  <a:pt x="317209" y="32464"/>
                </a:lnTo>
                <a:lnTo>
                  <a:pt x="284813"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2090816" y="5467616"/>
            <a:ext cx="409575" cy="410209"/>
          </a:xfrm>
          <a:custGeom>
            <a:avLst/>
            <a:gdLst/>
            <a:ahLst/>
            <a:cxnLst/>
            <a:rect l="l" t="t" r="r" b="b"/>
            <a:pathLst>
              <a:path w="409575" h="410210">
                <a:moveTo>
                  <a:pt x="204665" y="0"/>
                </a:moveTo>
                <a:lnTo>
                  <a:pt x="164164" y="3844"/>
                </a:lnTo>
                <a:lnTo>
                  <a:pt x="126220" y="15389"/>
                </a:lnTo>
                <a:lnTo>
                  <a:pt x="91249" y="34396"/>
                </a:lnTo>
                <a:lnTo>
                  <a:pt x="61406" y="59805"/>
                </a:lnTo>
                <a:lnTo>
                  <a:pt x="36030" y="89720"/>
                </a:lnTo>
                <a:lnTo>
                  <a:pt x="17061" y="124756"/>
                </a:lnTo>
                <a:lnTo>
                  <a:pt x="4696" y="162994"/>
                </a:lnTo>
                <a:lnTo>
                  <a:pt x="0" y="205074"/>
                </a:lnTo>
                <a:lnTo>
                  <a:pt x="1228" y="225540"/>
                </a:lnTo>
                <a:lnTo>
                  <a:pt x="10082" y="265175"/>
                </a:lnTo>
                <a:lnTo>
                  <a:pt x="25664" y="302025"/>
                </a:lnTo>
                <a:lnTo>
                  <a:pt x="47998" y="334171"/>
                </a:lnTo>
                <a:lnTo>
                  <a:pt x="75849" y="362071"/>
                </a:lnTo>
                <a:lnTo>
                  <a:pt x="107930" y="384453"/>
                </a:lnTo>
                <a:lnTo>
                  <a:pt x="144713" y="400077"/>
                </a:lnTo>
                <a:lnTo>
                  <a:pt x="184255" y="408944"/>
                </a:lnTo>
                <a:lnTo>
                  <a:pt x="204665" y="410171"/>
                </a:lnTo>
                <a:lnTo>
                  <a:pt x="226060" y="408944"/>
                </a:lnTo>
                <a:lnTo>
                  <a:pt x="266294" y="400077"/>
                </a:lnTo>
                <a:lnTo>
                  <a:pt x="303094" y="384453"/>
                </a:lnTo>
                <a:lnTo>
                  <a:pt x="335181" y="362071"/>
                </a:lnTo>
                <a:lnTo>
                  <a:pt x="363032" y="334171"/>
                </a:lnTo>
                <a:lnTo>
                  <a:pt x="385360" y="302025"/>
                </a:lnTo>
                <a:lnTo>
                  <a:pt x="400682" y="265175"/>
                </a:lnTo>
                <a:lnTo>
                  <a:pt x="408349" y="225540"/>
                </a:lnTo>
                <a:lnTo>
                  <a:pt x="409307" y="205074"/>
                </a:lnTo>
                <a:lnTo>
                  <a:pt x="408349" y="183634"/>
                </a:lnTo>
                <a:lnTo>
                  <a:pt x="400682" y="143315"/>
                </a:lnTo>
                <a:lnTo>
                  <a:pt x="385360" y="106437"/>
                </a:lnTo>
                <a:lnTo>
                  <a:pt x="363032" y="74282"/>
                </a:lnTo>
                <a:lnTo>
                  <a:pt x="335181" y="46382"/>
                </a:lnTo>
                <a:lnTo>
                  <a:pt x="303094" y="24010"/>
                </a:lnTo>
                <a:lnTo>
                  <a:pt x="266294" y="8653"/>
                </a:lnTo>
                <a:lnTo>
                  <a:pt x="226060" y="960"/>
                </a:lnTo>
                <a:lnTo>
                  <a:pt x="204665"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2016637" y="3523090"/>
            <a:ext cx="621472" cy="87364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2260600" y="5122926"/>
            <a:ext cx="110236" cy="216535"/>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2389441" y="1747710"/>
            <a:ext cx="134112" cy="13411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2705417" y="1962467"/>
            <a:ext cx="134112" cy="13423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2439416" y="2185161"/>
            <a:ext cx="118745" cy="118745"/>
          </a:xfrm>
          <a:custGeom>
            <a:avLst/>
            <a:gdLst/>
            <a:ahLst/>
            <a:cxnLst/>
            <a:rect l="l" t="t" r="r" b="b"/>
            <a:pathLst>
              <a:path w="118744" h="118744">
                <a:moveTo>
                  <a:pt x="59054" y="0"/>
                </a:moveTo>
                <a:lnTo>
                  <a:pt x="36058" y="4657"/>
                </a:lnTo>
                <a:lnTo>
                  <a:pt x="17287" y="17351"/>
                </a:lnTo>
                <a:lnTo>
                  <a:pt x="4637" y="36165"/>
                </a:lnTo>
                <a:lnTo>
                  <a:pt x="0" y="59182"/>
                </a:lnTo>
                <a:lnTo>
                  <a:pt x="4637" y="82252"/>
                </a:lnTo>
                <a:lnTo>
                  <a:pt x="17287" y="101060"/>
                </a:lnTo>
                <a:lnTo>
                  <a:pt x="36058" y="113724"/>
                </a:lnTo>
                <a:lnTo>
                  <a:pt x="59054" y="118363"/>
                </a:lnTo>
                <a:lnTo>
                  <a:pt x="82125" y="113724"/>
                </a:lnTo>
                <a:lnTo>
                  <a:pt x="100933" y="101060"/>
                </a:lnTo>
                <a:lnTo>
                  <a:pt x="113597" y="82252"/>
                </a:lnTo>
                <a:lnTo>
                  <a:pt x="118236" y="59182"/>
                </a:lnTo>
                <a:lnTo>
                  <a:pt x="113597" y="36165"/>
                </a:lnTo>
                <a:lnTo>
                  <a:pt x="100933" y="17351"/>
                </a:lnTo>
                <a:lnTo>
                  <a:pt x="82125" y="4657"/>
                </a:lnTo>
                <a:lnTo>
                  <a:pt x="59054"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2657157" y="2404554"/>
            <a:ext cx="134112" cy="135636"/>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2163762" y="2507297"/>
            <a:ext cx="134112" cy="134112"/>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object 63"/>
          <p:cNvSpPr/>
          <p:nvPr/>
        </p:nvSpPr>
        <p:spPr>
          <a:xfrm>
            <a:off x="1724850" y="2273744"/>
            <a:ext cx="134112" cy="135762"/>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2134361" y="2015617"/>
            <a:ext cx="118745" cy="118745"/>
          </a:xfrm>
          <a:custGeom>
            <a:avLst/>
            <a:gdLst/>
            <a:ahLst/>
            <a:cxnLst/>
            <a:rect l="l" t="t" r="r" b="b"/>
            <a:pathLst>
              <a:path w="118744" h="118744">
                <a:moveTo>
                  <a:pt x="59055" y="0"/>
                </a:moveTo>
                <a:lnTo>
                  <a:pt x="36058" y="4637"/>
                </a:lnTo>
                <a:lnTo>
                  <a:pt x="17287" y="17287"/>
                </a:lnTo>
                <a:lnTo>
                  <a:pt x="4637" y="36058"/>
                </a:lnTo>
                <a:lnTo>
                  <a:pt x="0" y="59055"/>
                </a:lnTo>
                <a:lnTo>
                  <a:pt x="4637" y="82125"/>
                </a:lnTo>
                <a:lnTo>
                  <a:pt x="17287" y="100933"/>
                </a:lnTo>
                <a:lnTo>
                  <a:pt x="36058" y="113597"/>
                </a:lnTo>
                <a:lnTo>
                  <a:pt x="59055" y="118237"/>
                </a:lnTo>
                <a:lnTo>
                  <a:pt x="82125" y="113597"/>
                </a:lnTo>
                <a:lnTo>
                  <a:pt x="100933" y="100933"/>
                </a:lnTo>
                <a:lnTo>
                  <a:pt x="113597" y="82125"/>
                </a:lnTo>
                <a:lnTo>
                  <a:pt x="118237" y="59055"/>
                </a:lnTo>
                <a:lnTo>
                  <a:pt x="113597" y="36058"/>
                </a:lnTo>
                <a:lnTo>
                  <a:pt x="100933" y="17287"/>
                </a:lnTo>
                <a:lnTo>
                  <a:pt x="82125" y="4637"/>
                </a:lnTo>
                <a:lnTo>
                  <a:pt x="59055"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860423" y="1872360"/>
            <a:ext cx="120014" cy="120014"/>
          </a:xfrm>
          <a:custGeom>
            <a:avLst/>
            <a:gdLst/>
            <a:ahLst/>
            <a:cxnLst/>
            <a:rect l="l" t="t" r="r" b="b"/>
            <a:pathLst>
              <a:path w="120014" h="120014">
                <a:moveTo>
                  <a:pt x="59181" y="0"/>
                </a:moveTo>
                <a:lnTo>
                  <a:pt x="36111" y="4895"/>
                </a:lnTo>
                <a:lnTo>
                  <a:pt x="17303" y="18113"/>
                </a:lnTo>
                <a:lnTo>
                  <a:pt x="4639" y="37451"/>
                </a:lnTo>
                <a:lnTo>
                  <a:pt x="0" y="60705"/>
                </a:lnTo>
                <a:lnTo>
                  <a:pt x="4639" y="83722"/>
                </a:lnTo>
                <a:lnTo>
                  <a:pt x="17303" y="102536"/>
                </a:lnTo>
                <a:lnTo>
                  <a:pt x="36111" y="115230"/>
                </a:lnTo>
                <a:lnTo>
                  <a:pt x="59181" y="119887"/>
                </a:lnTo>
                <a:lnTo>
                  <a:pt x="83079" y="115230"/>
                </a:lnTo>
                <a:lnTo>
                  <a:pt x="102346" y="102536"/>
                </a:lnTo>
                <a:lnTo>
                  <a:pt x="115206" y="83722"/>
                </a:lnTo>
                <a:lnTo>
                  <a:pt x="119887" y="60705"/>
                </a:lnTo>
                <a:lnTo>
                  <a:pt x="115206" y="37451"/>
                </a:lnTo>
                <a:lnTo>
                  <a:pt x="102346" y="18113"/>
                </a:lnTo>
                <a:lnTo>
                  <a:pt x="83079" y="4895"/>
                </a:lnTo>
                <a:lnTo>
                  <a:pt x="59181"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970913" y="1962657"/>
            <a:ext cx="163830" cy="85725"/>
          </a:xfrm>
          <a:custGeom>
            <a:avLst/>
            <a:gdLst/>
            <a:ahLst/>
            <a:cxnLst/>
            <a:rect l="l" t="t" r="r" b="b"/>
            <a:pathLst>
              <a:path w="163830" h="85725">
                <a:moveTo>
                  <a:pt x="0" y="0"/>
                </a:moveTo>
                <a:lnTo>
                  <a:pt x="94493" y="49486"/>
                </a:lnTo>
                <a:lnTo>
                  <a:pt x="143017" y="74898"/>
                </a:lnTo>
                <a:lnTo>
                  <a:pt x="160895" y="84260"/>
                </a:lnTo>
                <a:lnTo>
                  <a:pt x="163449" y="85597"/>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2243327" y="2105786"/>
            <a:ext cx="205740" cy="107950"/>
          </a:xfrm>
          <a:custGeom>
            <a:avLst/>
            <a:gdLst/>
            <a:ahLst/>
            <a:cxnLst/>
            <a:rect l="l" t="t" r="r" b="b"/>
            <a:pathLst>
              <a:path w="205739" h="107950">
                <a:moveTo>
                  <a:pt x="0" y="0"/>
                </a:moveTo>
                <a:lnTo>
                  <a:pt x="118723" y="62114"/>
                </a:lnTo>
                <a:lnTo>
                  <a:pt x="179689" y="94011"/>
                </a:lnTo>
                <a:lnTo>
                  <a:pt x="202150" y="105763"/>
                </a:lnTo>
                <a:lnTo>
                  <a:pt x="205359" y="107441"/>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1851025" y="2244344"/>
            <a:ext cx="588645" cy="96520"/>
          </a:xfrm>
          <a:custGeom>
            <a:avLst/>
            <a:gdLst/>
            <a:ahLst/>
            <a:cxnLst/>
            <a:rect l="l" t="t" r="r" b="b"/>
            <a:pathLst>
              <a:path w="588644" h="96519">
                <a:moveTo>
                  <a:pt x="588391" y="0"/>
                </a:moveTo>
                <a:lnTo>
                  <a:pt x="248227" y="55800"/>
                </a:lnTo>
                <a:lnTo>
                  <a:pt x="73548" y="84454"/>
                </a:lnTo>
                <a:lnTo>
                  <a:pt x="9193" y="95011"/>
                </a:lnTo>
                <a:lnTo>
                  <a:pt x="0" y="96519"/>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1843277" y="2370454"/>
            <a:ext cx="337820" cy="171450"/>
          </a:xfrm>
          <a:custGeom>
            <a:avLst/>
            <a:gdLst/>
            <a:ahLst/>
            <a:cxnLst/>
            <a:rect l="l" t="t" r="r" b="b"/>
            <a:pathLst>
              <a:path w="337819" h="171450">
                <a:moveTo>
                  <a:pt x="0" y="0"/>
                </a:moveTo>
                <a:lnTo>
                  <a:pt x="195228" y="98972"/>
                </a:lnTo>
                <a:lnTo>
                  <a:pt x="295481" y="149796"/>
                </a:lnTo>
                <a:lnTo>
                  <a:pt x="332416" y="168521"/>
                </a:lnTo>
                <a:lnTo>
                  <a:pt x="337693" y="171196"/>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2289936" y="2501138"/>
            <a:ext cx="381635" cy="73660"/>
          </a:xfrm>
          <a:custGeom>
            <a:avLst/>
            <a:gdLst/>
            <a:ahLst/>
            <a:cxnLst/>
            <a:rect l="l" t="t" r="r" b="b"/>
            <a:pathLst>
              <a:path w="381635" h="73660">
                <a:moveTo>
                  <a:pt x="0" y="73151"/>
                </a:moveTo>
                <a:lnTo>
                  <a:pt x="220485" y="30861"/>
                </a:lnTo>
                <a:lnTo>
                  <a:pt x="333708" y="9144"/>
                </a:lnTo>
                <a:lnTo>
                  <a:pt x="375421" y="1143"/>
                </a:lnTo>
                <a:lnTo>
                  <a:pt x="381381"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980310" y="1814829"/>
            <a:ext cx="417195" cy="102870"/>
          </a:xfrm>
          <a:custGeom>
            <a:avLst/>
            <a:gdLst/>
            <a:ahLst/>
            <a:cxnLst/>
            <a:rect l="l" t="t" r="r" b="b"/>
            <a:pathLst>
              <a:path w="417194" h="102869">
                <a:moveTo>
                  <a:pt x="417068" y="0"/>
                </a:moveTo>
                <a:lnTo>
                  <a:pt x="175950" y="59398"/>
                </a:lnTo>
                <a:lnTo>
                  <a:pt x="52133" y="89900"/>
                </a:lnTo>
                <a:lnTo>
                  <a:pt x="6516" y="101137"/>
                </a:lnTo>
                <a:lnTo>
                  <a:pt x="0" y="102743"/>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p:nvPr/>
        </p:nvSpPr>
        <p:spPr>
          <a:xfrm>
            <a:off x="2506345" y="1847469"/>
            <a:ext cx="217804" cy="143510"/>
          </a:xfrm>
          <a:custGeom>
            <a:avLst/>
            <a:gdLst/>
            <a:ahLst/>
            <a:cxnLst/>
            <a:rect l="l" t="t" r="r" b="b"/>
            <a:pathLst>
              <a:path w="217805" h="143510">
                <a:moveTo>
                  <a:pt x="0" y="0"/>
                </a:moveTo>
                <a:lnTo>
                  <a:pt x="125918" y="82819"/>
                </a:lnTo>
                <a:lnTo>
                  <a:pt x="190579" y="125349"/>
                </a:lnTo>
                <a:lnTo>
                  <a:pt x="214401" y="141017"/>
                </a:lnTo>
                <a:lnTo>
                  <a:pt x="217805" y="143255"/>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p:nvPr/>
        </p:nvSpPr>
        <p:spPr>
          <a:xfrm>
            <a:off x="2546730" y="2063876"/>
            <a:ext cx="177800" cy="144780"/>
          </a:xfrm>
          <a:custGeom>
            <a:avLst/>
            <a:gdLst/>
            <a:ahLst/>
            <a:cxnLst/>
            <a:rect l="l" t="t" r="r" b="b"/>
            <a:pathLst>
              <a:path w="177800" h="144780">
                <a:moveTo>
                  <a:pt x="177419" y="0"/>
                </a:moveTo>
                <a:lnTo>
                  <a:pt x="74848" y="83627"/>
                </a:lnTo>
                <a:lnTo>
                  <a:pt x="22177" y="126571"/>
                </a:lnTo>
                <a:lnTo>
                  <a:pt x="2772" y="142392"/>
                </a:lnTo>
                <a:lnTo>
                  <a:pt x="0" y="144652"/>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p:nvPr/>
        </p:nvSpPr>
        <p:spPr>
          <a:xfrm>
            <a:off x="2271267" y="2295779"/>
            <a:ext cx="185420" cy="233679"/>
          </a:xfrm>
          <a:custGeom>
            <a:avLst/>
            <a:gdLst/>
            <a:ahLst/>
            <a:cxnLst/>
            <a:rect l="l" t="t" r="r" b="b"/>
            <a:pathLst>
              <a:path w="185419" h="233680">
                <a:moveTo>
                  <a:pt x="0" y="233425"/>
                </a:moveTo>
                <a:lnTo>
                  <a:pt x="107122" y="98476"/>
                </a:lnTo>
                <a:lnTo>
                  <a:pt x="162131" y="29178"/>
                </a:lnTo>
                <a:lnTo>
                  <a:pt x="182397" y="3647"/>
                </a:lnTo>
                <a:lnTo>
                  <a:pt x="185293"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p:nvPr/>
        </p:nvSpPr>
        <p:spPr>
          <a:xfrm>
            <a:off x="2252598" y="1873885"/>
            <a:ext cx="175895" cy="644525"/>
          </a:xfrm>
          <a:custGeom>
            <a:avLst/>
            <a:gdLst/>
            <a:ahLst/>
            <a:cxnLst/>
            <a:rect l="l" t="t" r="r" b="b"/>
            <a:pathLst>
              <a:path w="175894" h="644525">
                <a:moveTo>
                  <a:pt x="175894" y="0"/>
                </a:moveTo>
                <a:lnTo>
                  <a:pt x="74205" y="372542"/>
                </a:lnTo>
                <a:lnTo>
                  <a:pt x="21986" y="563848"/>
                </a:lnTo>
                <a:lnTo>
                  <a:pt x="2748" y="634329"/>
                </a:lnTo>
                <a:lnTo>
                  <a:pt x="0" y="644398"/>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object 76"/>
          <p:cNvSpPr/>
          <p:nvPr/>
        </p:nvSpPr>
        <p:spPr>
          <a:xfrm>
            <a:off x="2193417" y="2133854"/>
            <a:ext cx="37465" cy="381635"/>
          </a:xfrm>
          <a:custGeom>
            <a:avLst/>
            <a:gdLst/>
            <a:ahLst/>
            <a:cxnLst/>
            <a:rect l="l" t="t" r="r" b="b"/>
            <a:pathLst>
              <a:path w="37464" h="381635">
                <a:moveTo>
                  <a:pt x="0" y="0"/>
                </a:moveTo>
                <a:lnTo>
                  <a:pt x="21659" y="220485"/>
                </a:lnTo>
                <a:lnTo>
                  <a:pt x="32781" y="333708"/>
                </a:lnTo>
                <a:lnTo>
                  <a:pt x="36879" y="375421"/>
                </a:lnTo>
                <a:lnTo>
                  <a:pt x="37464" y="381381"/>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1941322" y="1987550"/>
            <a:ext cx="266700" cy="527685"/>
          </a:xfrm>
          <a:custGeom>
            <a:avLst/>
            <a:gdLst/>
            <a:ahLst/>
            <a:cxnLst/>
            <a:rect l="l" t="t" r="r" b="b"/>
            <a:pathLst>
              <a:path w="266700" h="527685">
                <a:moveTo>
                  <a:pt x="266191" y="527685"/>
                </a:moveTo>
                <a:lnTo>
                  <a:pt x="112299" y="222617"/>
                </a:lnTo>
                <a:lnTo>
                  <a:pt x="33274" y="65960"/>
                </a:lnTo>
                <a:lnTo>
                  <a:pt x="4159" y="8245"/>
                </a:lnTo>
                <a:lnTo>
                  <a:pt x="0" y="0"/>
                </a:lnTo>
              </a:path>
            </a:pathLst>
          </a:custGeom>
          <a:ln w="15874">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p:nvPr/>
        </p:nvSpPr>
        <p:spPr>
          <a:xfrm>
            <a:off x="2235454" y="1856867"/>
            <a:ext cx="179070" cy="177800"/>
          </a:xfrm>
          <a:custGeom>
            <a:avLst/>
            <a:gdLst/>
            <a:ahLst/>
            <a:cxnLst/>
            <a:rect l="l" t="t" r="r" b="b"/>
            <a:pathLst>
              <a:path w="179069" h="177800">
                <a:moveTo>
                  <a:pt x="0" y="177419"/>
                </a:moveTo>
                <a:lnTo>
                  <a:pt x="103524" y="74848"/>
                </a:lnTo>
                <a:lnTo>
                  <a:pt x="156686" y="22177"/>
                </a:lnTo>
                <a:lnTo>
                  <a:pt x="176272" y="2772"/>
                </a:lnTo>
                <a:lnTo>
                  <a:pt x="179069"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p:nvPr/>
        </p:nvSpPr>
        <p:spPr>
          <a:xfrm>
            <a:off x="2481452" y="1873885"/>
            <a:ext cx="222885" cy="543560"/>
          </a:xfrm>
          <a:custGeom>
            <a:avLst/>
            <a:gdLst/>
            <a:ahLst/>
            <a:cxnLst/>
            <a:rect l="l" t="t" r="r" b="b"/>
            <a:pathLst>
              <a:path w="222885" h="543560">
                <a:moveTo>
                  <a:pt x="0" y="0"/>
                </a:moveTo>
                <a:lnTo>
                  <a:pt x="128635" y="314098"/>
                </a:lnTo>
                <a:lnTo>
                  <a:pt x="194691" y="475392"/>
                </a:lnTo>
                <a:lnTo>
                  <a:pt x="219027" y="534816"/>
                </a:lnTo>
                <a:lnTo>
                  <a:pt x="222504" y="543305"/>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2532760" y="2295779"/>
            <a:ext cx="139065" cy="135890"/>
          </a:xfrm>
          <a:custGeom>
            <a:avLst/>
            <a:gdLst/>
            <a:ahLst/>
            <a:cxnLst/>
            <a:rect l="l" t="t" r="r" b="b"/>
            <a:pathLst>
              <a:path w="139064" h="135889">
                <a:moveTo>
                  <a:pt x="0" y="0"/>
                </a:moveTo>
                <a:lnTo>
                  <a:pt x="80103" y="78267"/>
                </a:lnTo>
                <a:lnTo>
                  <a:pt x="121237" y="118459"/>
                </a:lnTo>
                <a:lnTo>
                  <a:pt x="136392" y="133266"/>
                </a:lnTo>
                <a:lnTo>
                  <a:pt x="138556" y="135382"/>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1915667" y="2144267"/>
            <a:ext cx="847725" cy="277495"/>
          </a:xfrm>
          <a:custGeom>
            <a:avLst/>
            <a:gdLst/>
            <a:ahLst/>
            <a:cxnLst/>
            <a:rect l="l" t="t" r="r" b="b"/>
            <a:pathLst>
              <a:path w="847725" h="277494">
                <a:moveTo>
                  <a:pt x="0" y="277367"/>
                </a:moveTo>
                <a:lnTo>
                  <a:pt x="847344" y="277367"/>
                </a:lnTo>
                <a:lnTo>
                  <a:pt x="847344" y="0"/>
                </a:lnTo>
                <a:lnTo>
                  <a:pt x="0" y="0"/>
                </a:lnTo>
                <a:lnTo>
                  <a:pt x="0" y="27736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txBox="1"/>
          <p:nvPr/>
        </p:nvSpPr>
        <p:spPr>
          <a:xfrm>
            <a:off x="1915667" y="2144267"/>
            <a:ext cx="847725" cy="277495"/>
          </a:xfrm>
          <a:prstGeom prst="rect">
            <a:avLst/>
          </a:prstGeom>
          <a:ln w="9525">
            <a:solidFill>
              <a:srgbClr val="0078D3"/>
            </a:solidFill>
          </a:ln>
        </p:spPr>
        <p:txBody>
          <a:bodyPr vert="horz" wrap="square" lIns="0" tIns="0" rIns="0" bIns="0" rtlCol="0">
            <a:spAutoFit/>
          </a:bodyPr>
          <a:lstStyle/>
          <a:p>
            <a:pPr marL="142875" marR="0" lvl="0" indent="0" algn="l" defTabSz="914400" rtl="0" eaLnBrk="1" fontAlgn="auto" latinLnBrk="0" hangingPunct="1">
              <a:lnSpc>
                <a:spcPts val="2039"/>
              </a:lnSpc>
              <a:spcBef>
                <a:spcPts val="0"/>
              </a:spcBef>
              <a:spcAft>
                <a:spcPts val="0"/>
              </a:spcAft>
              <a:buClrTx/>
              <a:buSzTx/>
              <a:buFontTx/>
              <a:buNone/>
              <a:tabLst/>
              <a:defRPr/>
            </a:pPr>
            <a:r>
              <a:rPr kumimoji="0" sz="1750" b="0" i="0" u="none" strike="noStrike" kern="1200" cap="none" spc="-30" normalizeH="0" baseline="0" noProof="0" dirty="0">
                <a:ln>
                  <a:noFill/>
                </a:ln>
                <a:solidFill>
                  <a:prstClr val="black"/>
                </a:solidFill>
                <a:effectLst/>
                <a:uLnTx/>
                <a:uFillTx/>
                <a:latin typeface="Calibri"/>
                <a:ea typeface="+mn-ea"/>
                <a:cs typeface="Calibri"/>
              </a:rPr>
              <a:t>Model</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83" name="object 83"/>
          <p:cNvSpPr/>
          <p:nvPr/>
        </p:nvSpPr>
        <p:spPr>
          <a:xfrm>
            <a:off x="3085338" y="4540758"/>
            <a:ext cx="452120" cy="0"/>
          </a:xfrm>
          <a:custGeom>
            <a:avLst/>
            <a:gdLst/>
            <a:ahLst/>
            <a:cxnLst/>
            <a:rect l="l" t="t" r="r" b="b"/>
            <a:pathLst>
              <a:path w="452120">
                <a:moveTo>
                  <a:pt x="0" y="0"/>
                </a:moveTo>
                <a:lnTo>
                  <a:pt x="451865"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3317747" y="3846614"/>
            <a:ext cx="1128623" cy="6575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3537203" y="4066032"/>
            <a:ext cx="632460" cy="161925"/>
          </a:xfrm>
          <a:custGeom>
            <a:avLst/>
            <a:gdLst/>
            <a:ahLst/>
            <a:cxnLst/>
            <a:rect l="l" t="t" r="r" b="b"/>
            <a:pathLst>
              <a:path w="632460" h="161925">
                <a:moveTo>
                  <a:pt x="316230" y="0"/>
                </a:moveTo>
                <a:lnTo>
                  <a:pt x="243728" y="2134"/>
                </a:lnTo>
                <a:lnTo>
                  <a:pt x="177170" y="8215"/>
                </a:lnTo>
                <a:lnTo>
                  <a:pt x="118454" y="17754"/>
                </a:lnTo>
                <a:lnTo>
                  <a:pt x="69479" y="30266"/>
                </a:lnTo>
                <a:lnTo>
                  <a:pt x="32146" y="45264"/>
                </a:lnTo>
                <a:lnTo>
                  <a:pt x="0" y="80772"/>
                </a:lnTo>
                <a:lnTo>
                  <a:pt x="8353" y="99282"/>
                </a:lnTo>
                <a:lnTo>
                  <a:pt x="69479" y="131277"/>
                </a:lnTo>
                <a:lnTo>
                  <a:pt x="118454" y="143789"/>
                </a:lnTo>
                <a:lnTo>
                  <a:pt x="177170" y="153328"/>
                </a:lnTo>
                <a:lnTo>
                  <a:pt x="243728" y="159409"/>
                </a:lnTo>
                <a:lnTo>
                  <a:pt x="316230" y="161544"/>
                </a:lnTo>
                <a:lnTo>
                  <a:pt x="388731" y="159409"/>
                </a:lnTo>
                <a:lnTo>
                  <a:pt x="455289" y="153328"/>
                </a:lnTo>
                <a:lnTo>
                  <a:pt x="514005" y="143789"/>
                </a:lnTo>
                <a:lnTo>
                  <a:pt x="562980" y="131277"/>
                </a:lnTo>
                <a:lnTo>
                  <a:pt x="600313" y="116279"/>
                </a:lnTo>
                <a:lnTo>
                  <a:pt x="632460" y="80772"/>
                </a:lnTo>
                <a:lnTo>
                  <a:pt x="624106" y="62261"/>
                </a:lnTo>
                <a:lnTo>
                  <a:pt x="562980" y="30266"/>
                </a:lnTo>
                <a:lnTo>
                  <a:pt x="514005" y="17754"/>
                </a:lnTo>
                <a:lnTo>
                  <a:pt x="455289" y="8215"/>
                </a:lnTo>
                <a:lnTo>
                  <a:pt x="388731" y="2134"/>
                </a:lnTo>
                <a:lnTo>
                  <a:pt x="31623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3317747" y="4416590"/>
            <a:ext cx="1128623" cy="6575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p:nvPr/>
        </p:nvSpPr>
        <p:spPr>
          <a:xfrm>
            <a:off x="3537203" y="4636008"/>
            <a:ext cx="632460" cy="161925"/>
          </a:xfrm>
          <a:custGeom>
            <a:avLst/>
            <a:gdLst/>
            <a:ahLst/>
            <a:cxnLst/>
            <a:rect l="l" t="t" r="r" b="b"/>
            <a:pathLst>
              <a:path w="632460" h="161925">
                <a:moveTo>
                  <a:pt x="316230" y="0"/>
                </a:moveTo>
                <a:lnTo>
                  <a:pt x="243728" y="2134"/>
                </a:lnTo>
                <a:lnTo>
                  <a:pt x="177170" y="8215"/>
                </a:lnTo>
                <a:lnTo>
                  <a:pt x="118454" y="17754"/>
                </a:lnTo>
                <a:lnTo>
                  <a:pt x="69479" y="30266"/>
                </a:lnTo>
                <a:lnTo>
                  <a:pt x="32146" y="45264"/>
                </a:lnTo>
                <a:lnTo>
                  <a:pt x="0" y="80772"/>
                </a:lnTo>
                <a:lnTo>
                  <a:pt x="8353" y="99282"/>
                </a:lnTo>
                <a:lnTo>
                  <a:pt x="69479" y="131277"/>
                </a:lnTo>
                <a:lnTo>
                  <a:pt x="118454" y="143789"/>
                </a:lnTo>
                <a:lnTo>
                  <a:pt x="177170" y="153328"/>
                </a:lnTo>
                <a:lnTo>
                  <a:pt x="243728" y="159409"/>
                </a:lnTo>
                <a:lnTo>
                  <a:pt x="316230" y="161544"/>
                </a:lnTo>
                <a:lnTo>
                  <a:pt x="388731" y="159409"/>
                </a:lnTo>
                <a:lnTo>
                  <a:pt x="455289" y="153328"/>
                </a:lnTo>
                <a:lnTo>
                  <a:pt x="514005" y="143789"/>
                </a:lnTo>
                <a:lnTo>
                  <a:pt x="562980" y="131277"/>
                </a:lnTo>
                <a:lnTo>
                  <a:pt x="600313" y="116279"/>
                </a:lnTo>
                <a:lnTo>
                  <a:pt x="632460" y="80772"/>
                </a:lnTo>
                <a:lnTo>
                  <a:pt x="624106" y="62261"/>
                </a:lnTo>
                <a:lnTo>
                  <a:pt x="562980" y="30266"/>
                </a:lnTo>
                <a:lnTo>
                  <a:pt x="514005" y="17754"/>
                </a:lnTo>
                <a:lnTo>
                  <a:pt x="455289" y="8215"/>
                </a:lnTo>
                <a:lnTo>
                  <a:pt x="388731" y="2134"/>
                </a:lnTo>
                <a:lnTo>
                  <a:pt x="31623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8" name="object 88"/>
          <p:cNvSpPr/>
          <p:nvPr/>
        </p:nvSpPr>
        <p:spPr>
          <a:xfrm>
            <a:off x="3537203" y="4148328"/>
            <a:ext cx="632460" cy="607060"/>
          </a:xfrm>
          <a:custGeom>
            <a:avLst/>
            <a:gdLst/>
            <a:ahLst/>
            <a:cxnLst/>
            <a:rect l="l" t="t" r="r" b="b"/>
            <a:pathLst>
              <a:path w="632460" h="607060">
                <a:moveTo>
                  <a:pt x="0" y="606552"/>
                </a:moveTo>
                <a:lnTo>
                  <a:pt x="632460" y="606552"/>
                </a:lnTo>
                <a:lnTo>
                  <a:pt x="632460" y="0"/>
                </a:lnTo>
                <a:lnTo>
                  <a:pt x="0" y="0"/>
                </a:lnTo>
                <a:lnTo>
                  <a:pt x="0" y="60655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3530085" y="4045803"/>
            <a:ext cx="640715" cy="781050"/>
          </a:xfrm>
          <a:custGeom>
            <a:avLst/>
            <a:gdLst/>
            <a:ahLst/>
            <a:cxnLst/>
            <a:rect l="l" t="t" r="r" b="b"/>
            <a:pathLst>
              <a:path w="640714" h="781050">
                <a:moveTo>
                  <a:pt x="320063" y="0"/>
                </a:moveTo>
                <a:lnTo>
                  <a:pt x="260644" y="1565"/>
                </a:lnTo>
                <a:lnTo>
                  <a:pt x="202951" y="6239"/>
                </a:lnTo>
                <a:lnTo>
                  <a:pt x="148895" y="13986"/>
                </a:lnTo>
                <a:lnTo>
                  <a:pt x="100385" y="24770"/>
                </a:lnTo>
                <a:lnTo>
                  <a:pt x="59331" y="38557"/>
                </a:lnTo>
                <a:lnTo>
                  <a:pt x="7228" y="74998"/>
                </a:lnTo>
                <a:lnTo>
                  <a:pt x="0" y="97581"/>
                </a:lnTo>
                <a:lnTo>
                  <a:pt x="0" y="683026"/>
                </a:lnTo>
                <a:lnTo>
                  <a:pt x="27642" y="725297"/>
                </a:lnTo>
                <a:lnTo>
                  <a:pt x="100386" y="755835"/>
                </a:lnTo>
                <a:lnTo>
                  <a:pt x="148896" y="766617"/>
                </a:lnTo>
                <a:lnTo>
                  <a:pt x="202952" y="774361"/>
                </a:lnTo>
                <a:lnTo>
                  <a:pt x="260644" y="779033"/>
                </a:lnTo>
                <a:lnTo>
                  <a:pt x="320063" y="780598"/>
                </a:lnTo>
                <a:lnTo>
                  <a:pt x="379483" y="779033"/>
                </a:lnTo>
                <a:lnTo>
                  <a:pt x="437178" y="774361"/>
                </a:lnTo>
                <a:lnTo>
                  <a:pt x="491238" y="766617"/>
                </a:lnTo>
                <a:lnTo>
                  <a:pt x="539752" y="755835"/>
                </a:lnTo>
                <a:lnTo>
                  <a:pt x="549025" y="752722"/>
                </a:lnTo>
                <a:lnTo>
                  <a:pt x="320063" y="752722"/>
                </a:lnTo>
                <a:lnTo>
                  <a:pt x="236476" y="749533"/>
                </a:lnTo>
                <a:lnTo>
                  <a:pt x="165015" y="740968"/>
                </a:lnTo>
                <a:lnTo>
                  <a:pt x="107051" y="728532"/>
                </a:lnTo>
                <a:lnTo>
                  <a:pt x="63953" y="713727"/>
                </a:lnTo>
                <a:lnTo>
                  <a:pt x="27831" y="683026"/>
                </a:lnTo>
                <a:lnTo>
                  <a:pt x="27831" y="530267"/>
                </a:lnTo>
                <a:lnTo>
                  <a:pt x="97981" y="530267"/>
                </a:lnTo>
                <a:lnTo>
                  <a:pt x="63953" y="518578"/>
                </a:lnTo>
                <a:lnTo>
                  <a:pt x="37090" y="502909"/>
                </a:lnTo>
                <a:lnTo>
                  <a:pt x="27831" y="487877"/>
                </a:lnTo>
                <a:lnTo>
                  <a:pt x="27831" y="335119"/>
                </a:lnTo>
                <a:lnTo>
                  <a:pt x="97981" y="335119"/>
                </a:lnTo>
                <a:lnTo>
                  <a:pt x="63953" y="323430"/>
                </a:lnTo>
                <a:lnTo>
                  <a:pt x="37090" y="307760"/>
                </a:lnTo>
                <a:lnTo>
                  <a:pt x="27831" y="292729"/>
                </a:lnTo>
                <a:lnTo>
                  <a:pt x="27831" y="139971"/>
                </a:lnTo>
                <a:lnTo>
                  <a:pt x="97980" y="139971"/>
                </a:lnTo>
                <a:lnTo>
                  <a:pt x="63953" y="128282"/>
                </a:lnTo>
                <a:lnTo>
                  <a:pt x="37090" y="112612"/>
                </a:lnTo>
                <a:lnTo>
                  <a:pt x="27831" y="97581"/>
                </a:lnTo>
                <a:lnTo>
                  <a:pt x="37090" y="82542"/>
                </a:lnTo>
                <a:lnTo>
                  <a:pt x="107051" y="52063"/>
                </a:lnTo>
                <a:lnTo>
                  <a:pt x="165015" y="39628"/>
                </a:lnTo>
                <a:lnTo>
                  <a:pt x="236475" y="31066"/>
                </a:lnTo>
                <a:lnTo>
                  <a:pt x="320063" y="27878"/>
                </a:lnTo>
                <a:lnTo>
                  <a:pt x="549006" y="27878"/>
                </a:lnTo>
                <a:lnTo>
                  <a:pt x="539752" y="24770"/>
                </a:lnTo>
                <a:lnTo>
                  <a:pt x="491238" y="13986"/>
                </a:lnTo>
                <a:lnTo>
                  <a:pt x="437178" y="6239"/>
                </a:lnTo>
                <a:lnTo>
                  <a:pt x="379483" y="1565"/>
                </a:lnTo>
                <a:lnTo>
                  <a:pt x="320063" y="0"/>
                </a:lnTo>
                <a:close/>
              </a:path>
              <a:path w="640714" h="781050">
                <a:moveTo>
                  <a:pt x="640149" y="530268"/>
                </a:moveTo>
                <a:lnTo>
                  <a:pt x="612317" y="530268"/>
                </a:lnTo>
                <a:lnTo>
                  <a:pt x="612317" y="683026"/>
                </a:lnTo>
                <a:lnTo>
                  <a:pt x="603057" y="698057"/>
                </a:lnTo>
                <a:lnTo>
                  <a:pt x="533086" y="728532"/>
                </a:lnTo>
                <a:lnTo>
                  <a:pt x="475117" y="740968"/>
                </a:lnTo>
                <a:lnTo>
                  <a:pt x="403652" y="749533"/>
                </a:lnTo>
                <a:lnTo>
                  <a:pt x="320063" y="752722"/>
                </a:lnTo>
                <a:lnTo>
                  <a:pt x="549025" y="752722"/>
                </a:lnTo>
                <a:lnTo>
                  <a:pt x="580810" y="742050"/>
                </a:lnTo>
                <a:lnTo>
                  <a:pt x="612503" y="725297"/>
                </a:lnTo>
                <a:lnTo>
                  <a:pt x="632919" y="705611"/>
                </a:lnTo>
                <a:lnTo>
                  <a:pt x="640149" y="683026"/>
                </a:lnTo>
                <a:lnTo>
                  <a:pt x="640149" y="530268"/>
                </a:lnTo>
                <a:close/>
              </a:path>
              <a:path w="640714" h="781050">
                <a:moveTo>
                  <a:pt x="578237" y="613330"/>
                </a:moveTo>
                <a:lnTo>
                  <a:pt x="562866" y="613330"/>
                </a:lnTo>
                <a:lnTo>
                  <a:pt x="556632" y="619567"/>
                </a:lnTo>
                <a:lnTo>
                  <a:pt x="556632" y="634964"/>
                </a:lnTo>
                <a:lnTo>
                  <a:pt x="562866" y="641208"/>
                </a:lnTo>
                <a:lnTo>
                  <a:pt x="578237" y="641208"/>
                </a:lnTo>
                <a:lnTo>
                  <a:pt x="584463" y="634964"/>
                </a:lnTo>
                <a:lnTo>
                  <a:pt x="584463" y="619567"/>
                </a:lnTo>
                <a:lnTo>
                  <a:pt x="578237" y="613330"/>
                </a:lnTo>
                <a:close/>
              </a:path>
              <a:path w="640714" h="781050">
                <a:moveTo>
                  <a:pt x="97981" y="530267"/>
                </a:moveTo>
                <a:lnTo>
                  <a:pt x="27831" y="530267"/>
                </a:lnTo>
                <a:lnTo>
                  <a:pt x="59549" y="546983"/>
                </a:lnTo>
                <a:lnTo>
                  <a:pt x="100598" y="560738"/>
                </a:lnTo>
                <a:lnTo>
                  <a:pt x="149077" y="571498"/>
                </a:lnTo>
                <a:lnTo>
                  <a:pt x="203082" y="579226"/>
                </a:lnTo>
                <a:lnTo>
                  <a:pt x="260712" y="583890"/>
                </a:lnTo>
                <a:lnTo>
                  <a:pt x="320063" y="585452"/>
                </a:lnTo>
                <a:lnTo>
                  <a:pt x="379415" y="583890"/>
                </a:lnTo>
                <a:lnTo>
                  <a:pt x="437047" y="579226"/>
                </a:lnTo>
                <a:lnTo>
                  <a:pt x="491055" y="571498"/>
                </a:lnTo>
                <a:lnTo>
                  <a:pt x="539538" y="560738"/>
                </a:lnTo>
                <a:lnTo>
                  <a:pt x="548984" y="557573"/>
                </a:lnTo>
                <a:lnTo>
                  <a:pt x="320063" y="557573"/>
                </a:lnTo>
                <a:lnTo>
                  <a:pt x="236476" y="554384"/>
                </a:lnTo>
                <a:lnTo>
                  <a:pt x="165015" y="545820"/>
                </a:lnTo>
                <a:lnTo>
                  <a:pt x="107051" y="533383"/>
                </a:lnTo>
                <a:lnTo>
                  <a:pt x="97981" y="530267"/>
                </a:lnTo>
                <a:close/>
              </a:path>
              <a:path w="640714" h="781050">
                <a:moveTo>
                  <a:pt x="640149" y="335119"/>
                </a:moveTo>
                <a:lnTo>
                  <a:pt x="612317" y="335119"/>
                </a:lnTo>
                <a:lnTo>
                  <a:pt x="612317" y="487878"/>
                </a:lnTo>
                <a:lnTo>
                  <a:pt x="603057" y="502909"/>
                </a:lnTo>
                <a:lnTo>
                  <a:pt x="533086" y="533383"/>
                </a:lnTo>
                <a:lnTo>
                  <a:pt x="475117" y="545820"/>
                </a:lnTo>
                <a:lnTo>
                  <a:pt x="403652" y="554384"/>
                </a:lnTo>
                <a:lnTo>
                  <a:pt x="320063" y="557573"/>
                </a:lnTo>
                <a:lnTo>
                  <a:pt x="548984" y="557573"/>
                </a:lnTo>
                <a:lnTo>
                  <a:pt x="580593" y="546983"/>
                </a:lnTo>
                <a:lnTo>
                  <a:pt x="612317" y="530268"/>
                </a:lnTo>
                <a:lnTo>
                  <a:pt x="640149" y="530268"/>
                </a:lnTo>
                <a:lnTo>
                  <a:pt x="640149" y="335119"/>
                </a:lnTo>
                <a:close/>
              </a:path>
              <a:path w="640714" h="781050">
                <a:moveTo>
                  <a:pt x="578236" y="418182"/>
                </a:moveTo>
                <a:lnTo>
                  <a:pt x="562866" y="418182"/>
                </a:lnTo>
                <a:lnTo>
                  <a:pt x="556632" y="424419"/>
                </a:lnTo>
                <a:lnTo>
                  <a:pt x="556632" y="439815"/>
                </a:lnTo>
                <a:lnTo>
                  <a:pt x="562866" y="446060"/>
                </a:lnTo>
                <a:lnTo>
                  <a:pt x="578236" y="446060"/>
                </a:lnTo>
                <a:lnTo>
                  <a:pt x="584463" y="439815"/>
                </a:lnTo>
                <a:lnTo>
                  <a:pt x="584463" y="424419"/>
                </a:lnTo>
                <a:lnTo>
                  <a:pt x="578236" y="418182"/>
                </a:lnTo>
                <a:close/>
              </a:path>
              <a:path w="640714" h="781050">
                <a:moveTo>
                  <a:pt x="97981" y="335119"/>
                </a:moveTo>
                <a:lnTo>
                  <a:pt x="27831" y="335119"/>
                </a:lnTo>
                <a:lnTo>
                  <a:pt x="59549" y="351835"/>
                </a:lnTo>
                <a:lnTo>
                  <a:pt x="100598" y="365590"/>
                </a:lnTo>
                <a:lnTo>
                  <a:pt x="149077" y="376349"/>
                </a:lnTo>
                <a:lnTo>
                  <a:pt x="203082" y="384078"/>
                </a:lnTo>
                <a:lnTo>
                  <a:pt x="260712" y="388741"/>
                </a:lnTo>
                <a:lnTo>
                  <a:pt x="320063" y="390303"/>
                </a:lnTo>
                <a:lnTo>
                  <a:pt x="379415" y="388741"/>
                </a:lnTo>
                <a:lnTo>
                  <a:pt x="437046" y="384078"/>
                </a:lnTo>
                <a:lnTo>
                  <a:pt x="491055" y="376349"/>
                </a:lnTo>
                <a:lnTo>
                  <a:pt x="539538" y="365590"/>
                </a:lnTo>
                <a:lnTo>
                  <a:pt x="548984" y="362425"/>
                </a:lnTo>
                <a:lnTo>
                  <a:pt x="320063" y="362425"/>
                </a:lnTo>
                <a:lnTo>
                  <a:pt x="236475" y="359236"/>
                </a:lnTo>
                <a:lnTo>
                  <a:pt x="165015" y="350672"/>
                </a:lnTo>
                <a:lnTo>
                  <a:pt x="107051" y="338235"/>
                </a:lnTo>
                <a:lnTo>
                  <a:pt x="97981" y="335119"/>
                </a:lnTo>
                <a:close/>
              </a:path>
              <a:path w="640714" h="781050">
                <a:moveTo>
                  <a:pt x="640149" y="139971"/>
                </a:moveTo>
                <a:lnTo>
                  <a:pt x="612317" y="139971"/>
                </a:lnTo>
                <a:lnTo>
                  <a:pt x="612317" y="292729"/>
                </a:lnTo>
                <a:lnTo>
                  <a:pt x="603057" y="307760"/>
                </a:lnTo>
                <a:lnTo>
                  <a:pt x="533086" y="338235"/>
                </a:lnTo>
                <a:lnTo>
                  <a:pt x="475117" y="350672"/>
                </a:lnTo>
                <a:lnTo>
                  <a:pt x="403652" y="359236"/>
                </a:lnTo>
                <a:lnTo>
                  <a:pt x="320063" y="362425"/>
                </a:lnTo>
                <a:lnTo>
                  <a:pt x="548984" y="362425"/>
                </a:lnTo>
                <a:lnTo>
                  <a:pt x="580593" y="351835"/>
                </a:lnTo>
                <a:lnTo>
                  <a:pt x="612317" y="335119"/>
                </a:lnTo>
                <a:lnTo>
                  <a:pt x="640149" y="335119"/>
                </a:lnTo>
                <a:lnTo>
                  <a:pt x="640149" y="139971"/>
                </a:lnTo>
                <a:close/>
              </a:path>
              <a:path w="640714" h="781050">
                <a:moveTo>
                  <a:pt x="578236" y="223034"/>
                </a:moveTo>
                <a:lnTo>
                  <a:pt x="562866" y="223034"/>
                </a:lnTo>
                <a:lnTo>
                  <a:pt x="556632" y="229271"/>
                </a:lnTo>
                <a:lnTo>
                  <a:pt x="556632" y="244667"/>
                </a:lnTo>
                <a:lnTo>
                  <a:pt x="562866" y="250912"/>
                </a:lnTo>
                <a:lnTo>
                  <a:pt x="578236" y="250912"/>
                </a:lnTo>
                <a:lnTo>
                  <a:pt x="584463" y="244667"/>
                </a:lnTo>
                <a:lnTo>
                  <a:pt x="584463" y="229271"/>
                </a:lnTo>
                <a:lnTo>
                  <a:pt x="578236" y="223034"/>
                </a:lnTo>
                <a:close/>
              </a:path>
              <a:path w="640714" h="781050">
                <a:moveTo>
                  <a:pt x="97980" y="139971"/>
                </a:moveTo>
                <a:lnTo>
                  <a:pt x="27831" y="139971"/>
                </a:lnTo>
                <a:lnTo>
                  <a:pt x="59549" y="156686"/>
                </a:lnTo>
                <a:lnTo>
                  <a:pt x="100598" y="170442"/>
                </a:lnTo>
                <a:lnTo>
                  <a:pt x="149077" y="181201"/>
                </a:lnTo>
                <a:lnTo>
                  <a:pt x="203082" y="188930"/>
                </a:lnTo>
                <a:lnTo>
                  <a:pt x="260712" y="193593"/>
                </a:lnTo>
                <a:lnTo>
                  <a:pt x="320063" y="195155"/>
                </a:lnTo>
                <a:lnTo>
                  <a:pt x="379415" y="193593"/>
                </a:lnTo>
                <a:lnTo>
                  <a:pt x="437046" y="188930"/>
                </a:lnTo>
                <a:lnTo>
                  <a:pt x="491055" y="181201"/>
                </a:lnTo>
                <a:lnTo>
                  <a:pt x="539538" y="170442"/>
                </a:lnTo>
                <a:lnTo>
                  <a:pt x="548984" y="167277"/>
                </a:lnTo>
                <a:lnTo>
                  <a:pt x="320063" y="167277"/>
                </a:lnTo>
                <a:lnTo>
                  <a:pt x="236475" y="164088"/>
                </a:lnTo>
                <a:lnTo>
                  <a:pt x="165015" y="155523"/>
                </a:lnTo>
                <a:lnTo>
                  <a:pt x="107051" y="143087"/>
                </a:lnTo>
                <a:lnTo>
                  <a:pt x="97980" y="139971"/>
                </a:lnTo>
                <a:close/>
              </a:path>
              <a:path w="640714" h="781050">
                <a:moveTo>
                  <a:pt x="549006" y="27878"/>
                </a:moveTo>
                <a:lnTo>
                  <a:pt x="320063" y="27878"/>
                </a:lnTo>
                <a:lnTo>
                  <a:pt x="403652" y="31066"/>
                </a:lnTo>
                <a:lnTo>
                  <a:pt x="475117" y="39628"/>
                </a:lnTo>
                <a:lnTo>
                  <a:pt x="533086" y="52063"/>
                </a:lnTo>
                <a:lnTo>
                  <a:pt x="576190" y="66868"/>
                </a:lnTo>
                <a:lnTo>
                  <a:pt x="603057" y="82542"/>
                </a:lnTo>
                <a:lnTo>
                  <a:pt x="612317" y="97581"/>
                </a:lnTo>
                <a:lnTo>
                  <a:pt x="603057" y="112612"/>
                </a:lnTo>
                <a:lnTo>
                  <a:pt x="533086" y="143087"/>
                </a:lnTo>
                <a:lnTo>
                  <a:pt x="475117" y="155523"/>
                </a:lnTo>
                <a:lnTo>
                  <a:pt x="403652" y="164088"/>
                </a:lnTo>
                <a:lnTo>
                  <a:pt x="320063" y="167277"/>
                </a:lnTo>
                <a:lnTo>
                  <a:pt x="548984" y="167277"/>
                </a:lnTo>
                <a:lnTo>
                  <a:pt x="580593" y="156687"/>
                </a:lnTo>
                <a:lnTo>
                  <a:pt x="612317" y="139971"/>
                </a:lnTo>
                <a:lnTo>
                  <a:pt x="640149" y="139971"/>
                </a:lnTo>
                <a:lnTo>
                  <a:pt x="640149" y="97581"/>
                </a:lnTo>
                <a:lnTo>
                  <a:pt x="632919" y="74998"/>
                </a:lnTo>
                <a:lnTo>
                  <a:pt x="612502" y="55312"/>
                </a:lnTo>
                <a:lnTo>
                  <a:pt x="580810" y="38557"/>
                </a:lnTo>
                <a:lnTo>
                  <a:pt x="549006" y="27878"/>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2330704" y="2652522"/>
            <a:ext cx="110489" cy="382905"/>
          </a:xfrm>
          <a:custGeom>
            <a:avLst/>
            <a:gdLst/>
            <a:ahLst/>
            <a:cxnLst/>
            <a:rect l="l" t="t" r="r" b="b"/>
            <a:pathLst>
              <a:path w="110489" h="382905">
                <a:moveTo>
                  <a:pt x="55118" y="28828"/>
                </a:moveTo>
                <a:lnTo>
                  <a:pt x="45593" y="39714"/>
                </a:lnTo>
                <a:lnTo>
                  <a:pt x="45593" y="382524"/>
                </a:lnTo>
                <a:lnTo>
                  <a:pt x="64643" y="382524"/>
                </a:lnTo>
                <a:lnTo>
                  <a:pt x="64643" y="39714"/>
                </a:lnTo>
                <a:lnTo>
                  <a:pt x="55118" y="28828"/>
                </a:lnTo>
                <a:close/>
              </a:path>
              <a:path w="110489" h="382905">
                <a:moveTo>
                  <a:pt x="55118" y="0"/>
                </a:moveTo>
                <a:lnTo>
                  <a:pt x="3556" y="59054"/>
                </a:lnTo>
                <a:lnTo>
                  <a:pt x="0" y="62991"/>
                </a:lnTo>
                <a:lnTo>
                  <a:pt x="381" y="68961"/>
                </a:lnTo>
                <a:lnTo>
                  <a:pt x="4444" y="72389"/>
                </a:lnTo>
                <a:lnTo>
                  <a:pt x="8381" y="75945"/>
                </a:lnTo>
                <a:lnTo>
                  <a:pt x="14350" y="75564"/>
                </a:lnTo>
                <a:lnTo>
                  <a:pt x="17779" y="71500"/>
                </a:lnTo>
                <a:lnTo>
                  <a:pt x="45592" y="39714"/>
                </a:lnTo>
                <a:lnTo>
                  <a:pt x="45593" y="14477"/>
                </a:lnTo>
                <a:lnTo>
                  <a:pt x="67759" y="14477"/>
                </a:lnTo>
                <a:lnTo>
                  <a:pt x="55118" y="0"/>
                </a:lnTo>
                <a:close/>
              </a:path>
              <a:path w="110489" h="382905">
                <a:moveTo>
                  <a:pt x="67759" y="14477"/>
                </a:moveTo>
                <a:lnTo>
                  <a:pt x="64643" y="14477"/>
                </a:lnTo>
                <a:lnTo>
                  <a:pt x="64643" y="39714"/>
                </a:lnTo>
                <a:lnTo>
                  <a:pt x="92456" y="71500"/>
                </a:lnTo>
                <a:lnTo>
                  <a:pt x="95884" y="75564"/>
                </a:lnTo>
                <a:lnTo>
                  <a:pt x="101853" y="75945"/>
                </a:lnTo>
                <a:lnTo>
                  <a:pt x="105790" y="72389"/>
                </a:lnTo>
                <a:lnTo>
                  <a:pt x="109854" y="68961"/>
                </a:lnTo>
                <a:lnTo>
                  <a:pt x="110235" y="62991"/>
                </a:lnTo>
                <a:lnTo>
                  <a:pt x="106679" y="59054"/>
                </a:lnTo>
                <a:lnTo>
                  <a:pt x="67759" y="14477"/>
                </a:lnTo>
                <a:close/>
              </a:path>
              <a:path w="110489" h="382905">
                <a:moveTo>
                  <a:pt x="64643" y="14477"/>
                </a:moveTo>
                <a:lnTo>
                  <a:pt x="45593" y="14477"/>
                </a:lnTo>
                <a:lnTo>
                  <a:pt x="45593" y="39714"/>
                </a:lnTo>
                <a:lnTo>
                  <a:pt x="55118" y="28828"/>
                </a:lnTo>
                <a:lnTo>
                  <a:pt x="48006" y="20700"/>
                </a:lnTo>
                <a:lnTo>
                  <a:pt x="64643" y="20700"/>
                </a:lnTo>
                <a:lnTo>
                  <a:pt x="64643" y="14477"/>
                </a:lnTo>
                <a:close/>
              </a:path>
              <a:path w="110489" h="382905">
                <a:moveTo>
                  <a:pt x="64643" y="20700"/>
                </a:moveTo>
                <a:lnTo>
                  <a:pt x="62229" y="20700"/>
                </a:lnTo>
                <a:lnTo>
                  <a:pt x="55118" y="28828"/>
                </a:lnTo>
                <a:lnTo>
                  <a:pt x="64643" y="39714"/>
                </a:lnTo>
                <a:lnTo>
                  <a:pt x="64643" y="20700"/>
                </a:lnTo>
                <a:close/>
              </a:path>
              <a:path w="110489" h="382905">
                <a:moveTo>
                  <a:pt x="62229" y="20700"/>
                </a:moveTo>
                <a:lnTo>
                  <a:pt x="48006" y="20700"/>
                </a:lnTo>
                <a:lnTo>
                  <a:pt x="55118" y="28828"/>
                </a:lnTo>
                <a:lnTo>
                  <a:pt x="62229" y="2070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txBox="1"/>
          <p:nvPr/>
        </p:nvSpPr>
        <p:spPr>
          <a:xfrm>
            <a:off x="3477005" y="4824476"/>
            <a:ext cx="699770" cy="536575"/>
          </a:xfrm>
          <a:prstGeom prst="rect">
            <a:avLst/>
          </a:prstGeom>
        </p:spPr>
        <p:txBody>
          <a:bodyPr vert="horz" wrap="square" lIns="0" tIns="42545" rIns="0" bIns="0" rtlCol="0">
            <a:spAutoFit/>
          </a:bodyPr>
          <a:lstStyle/>
          <a:p>
            <a:pPr marL="144780" marR="5080" lvl="0" indent="-132715" algn="l" defTabSz="914400" rtl="0" eaLnBrk="1" fontAlgn="auto" latinLnBrk="0" hangingPunct="1">
              <a:lnSpc>
                <a:spcPts val="1910"/>
              </a:lnSpc>
              <a:spcBef>
                <a:spcPts val="335"/>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L</a:t>
            </a:r>
            <a:r>
              <a:rPr kumimoji="0" sz="1750" b="0" i="0" u="none" strike="noStrike" kern="1200" cap="none" spc="-50" normalizeH="0" baseline="0" noProof="0" dirty="0">
                <a:ln>
                  <a:noFill/>
                </a:ln>
                <a:solidFill>
                  <a:prstClr val="black"/>
                </a:solidFill>
                <a:effectLst/>
                <a:uLnTx/>
                <a:uFillTx/>
                <a:latin typeface="Calibri"/>
                <a:ea typeface="+mn-ea"/>
                <a:cs typeface="Calibri"/>
              </a:rPr>
              <a:t>abe</a:t>
            </a:r>
            <a:r>
              <a:rPr kumimoji="0" sz="1750" b="0" i="0" u="none" strike="noStrike" kern="1200" cap="none" spc="-45" normalizeH="0" baseline="0" noProof="0" dirty="0">
                <a:ln>
                  <a:noFill/>
                </a:ln>
                <a:solidFill>
                  <a:prstClr val="black"/>
                </a:solidFill>
                <a:effectLst/>
                <a:uLnTx/>
                <a:uFillTx/>
                <a:latin typeface="Calibri"/>
                <a:ea typeface="+mn-ea"/>
                <a:cs typeface="Calibri"/>
              </a:rPr>
              <a:t>l</a:t>
            </a:r>
            <a:r>
              <a:rPr kumimoji="0" sz="1750" b="0" i="0" u="none" strike="noStrike" kern="1200" cap="none" spc="-50" normalizeH="0" baseline="0" noProof="0" dirty="0">
                <a:ln>
                  <a:noFill/>
                </a:ln>
                <a:solidFill>
                  <a:prstClr val="black"/>
                </a:solidFill>
                <a:effectLst/>
                <a:uLnTx/>
                <a:uFillTx/>
                <a:latin typeface="Calibri"/>
                <a:ea typeface="+mn-ea"/>
                <a:cs typeface="Calibri"/>
              </a:rPr>
              <a:t>e</a:t>
            </a:r>
            <a:r>
              <a:rPr kumimoji="0" sz="1750" b="0" i="0" u="none" strike="noStrike" kern="1200" cap="none" spc="0" normalizeH="0" baseline="0" noProof="0" dirty="0">
                <a:ln>
                  <a:noFill/>
                </a:ln>
                <a:solidFill>
                  <a:prstClr val="black"/>
                </a:solidFill>
                <a:effectLst/>
                <a:uLnTx/>
                <a:uFillTx/>
                <a:latin typeface="Calibri"/>
                <a:ea typeface="+mn-ea"/>
                <a:cs typeface="Calibri"/>
              </a:rPr>
              <a:t>d  </a:t>
            </a:r>
            <a:r>
              <a:rPr kumimoji="0" sz="1750" b="0" i="0" u="none" strike="noStrike" kern="1200" cap="none" spc="-35" normalizeH="0" baseline="0" noProof="0" dirty="0">
                <a:ln>
                  <a:noFill/>
                </a:ln>
                <a:solidFill>
                  <a:prstClr val="black"/>
                </a:solidFill>
                <a:effectLst/>
                <a:uLnTx/>
                <a:uFillTx/>
                <a:latin typeface="Calibri"/>
                <a:ea typeface="+mn-ea"/>
                <a:cs typeface="Calibri"/>
              </a:rPr>
              <a:t>Data</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Identity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Azure Defender workshop will not focus on Identity, but it is a related topic.</a:t>
            </a:r>
          </a:p>
          <a:p>
            <a:pPr>
              <a:lnSpc>
                <a:spcPct val="100000"/>
              </a:lnSpc>
              <a:spcAft>
                <a:spcPts val="1000"/>
              </a:spcAft>
            </a:pPr>
            <a:endParaRPr lang="en-US" sz="1800" b="1" dirty="0"/>
          </a:p>
          <a:p>
            <a:pPr>
              <a:lnSpc>
                <a:spcPct val="100000"/>
              </a:lnSpc>
              <a:spcAft>
                <a:spcPts val="1000"/>
              </a:spcAft>
            </a:pPr>
            <a:r>
              <a:rPr lang="en-US" sz="1800" dirty="0"/>
              <a:t>All Azure control plane activity is performed by a service principal.  Whether a user or an application.</a:t>
            </a:r>
          </a:p>
          <a:p>
            <a:pPr>
              <a:lnSpc>
                <a:spcPct val="100000"/>
              </a:lnSpc>
              <a:spcAft>
                <a:spcPts val="1000"/>
              </a:spcAft>
            </a:pPr>
            <a:endParaRPr lang="en-US" sz="1800" dirty="0"/>
          </a:p>
          <a:p>
            <a:pPr>
              <a:lnSpc>
                <a:spcPct val="100000"/>
              </a:lnSpc>
              <a:spcAft>
                <a:spcPts val="1000"/>
              </a:spcAft>
            </a:pPr>
            <a:r>
              <a:rPr lang="en-US" sz="1800" dirty="0"/>
              <a:t>Determining if a user has been hacked, and the preventing access before malicious things occur is an important first step.</a:t>
            </a:r>
          </a:p>
          <a:p>
            <a:pPr>
              <a:lnSpc>
                <a:spcPct val="100000"/>
              </a:lnSpc>
              <a:spcAft>
                <a:spcPts val="1000"/>
              </a:spcAft>
            </a:pPr>
            <a:endParaRPr lang="en-US" sz="1800" dirty="0"/>
          </a:p>
          <a:p>
            <a:pPr>
              <a:lnSpc>
                <a:spcPct val="100000"/>
              </a:lnSpc>
              <a:spcAft>
                <a:spcPts val="1000"/>
              </a:spcAft>
            </a:pPr>
            <a:r>
              <a:rPr lang="en-US" sz="1800" dirty="0"/>
              <a:t>Azure Identity Protection + Microsoft Defender 365 help with this.</a:t>
            </a:r>
          </a:p>
        </p:txBody>
      </p:sp>
    </p:spTree>
    <p:extLst>
      <p:ext uri="{BB962C8B-B14F-4D97-AF65-F5344CB8AC3E}">
        <p14:creationId xmlns:p14="http://schemas.microsoft.com/office/powerpoint/2010/main" val="34743811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Secure Score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Your Secure Score is a measure of the security posture of your subscriptions: the higher the score, the lower the risk level.</a:t>
            </a:r>
            <a:endParaRPr lang="en-US" sz="18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FFF22699-E86A-4CB7-A119-000AA0771E1C}"/>
              </a:ext>
            </a:extLst>
          </p:cNvPr>
          <p:cNvPicPr>
            <a:picLocks noChangeAspect="1"/>
          </p:cNvPicPr>
          <p:nvPr/>
        </p:nvPicPr>
        <p:blipFill>
          <a:blip r:embed="rId3"/>
          <a:stretch>
            <a:fillRect/>
          </a:stretch>
        </p:blipFill>
        <p:spPr>
          <a:xfrm>
            <a:off x="1420729" y="2050883"/>
            <a:ext cx="1638300" cy="2419350"/>
          </a:xfrm>
          <a:prstGeom prst="rect">
            <a:avLst/>
          </a:prstGeom>
        </p:spPr>
      </p:pic>
      <p:pic>
        <p:nvPicPr>
          <p:cNvPr id="7" name="Picture 6">
            <a:extLst>
              <a:ext uri="{FF2B5EF4-FFF2-40B4-BE49-F238E27FC236}">
                <a16:creationId xmlns:a16="http://schemas.microsoft.com/office/drawing/2014/main" id="{94C3ACDE-FC43-400A-8C4F-56777F67A38E}"/>
              </a:ext>
            </a:extLst>
          </p:cNvPr>
          <p:cNvPicPr>
            <a:picLocks noChangeAspect="1"/>
          </p:cNvPicPr>
          <p:nvPr/>
        </p:nvPicPr>
        <p:blipFill>
          <a:blip r:embed="rId4"/>
          <a:stretch>
            <a:fillRect/>
          </a:stretch>
        </p:blipFill>
        <p:spPr>
          <a:xfrm>
            <a:off x="4283743" y="1833576"/>
            <a:ext cx="5383630" cy="3637032"/>
          </a:xfrm>
          <a:prstGeom prst="rect">
            <a:avLst/>
          </a:prstGeom>
        </p:spPr>
      </p:pic>
    </p:spTree>
    <p:extLst>
      <p:ext uri="{BB962C8B-B14F-4D97-AF65-F5344CB8AC3E}">
        <p14:creationId xmlns:p14="http://schemas.microsoft.com/office/powerpoint/2010/main" val="23094921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275182480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742966" y="346048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F786616C-2909-4910-9769-A227102954BE}"/>
              </a:ext>
            </a:extLst>
          </p:cNvPr>
          <p:cNvGraphicFramePr>
            <a:graphicFrameLocks noGrp="1"/>
          </p:cNvGraphicFramePr>
          <p:nvPr>
            <p:extLst>
              <p:ext uri="{D42A27DB-BD31-4B8C-83A1-F6EECF244321}">
                <p14:modId xmlns:p14="http://schemas.microsoft.com/office/powerpoint/2010/main" val="3946157697"/>
              </p:ext>
            </p:extLst>
          </p:nvPr>
        </p:nvGraphicFramePr>
        <p:xfrm>
          <a:off x="4313708" y="908283"/>
          <a:ext cx="4602673" cy="5306641"/>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776979">
                  <a:extLst>
                    <a:ext uri="{9D8B030D-6E8A-4147-A177-3AD203B41FA5}">
                      <a16:colId xmlns:a16="http://schemas.microsoft.com/office/drawing/2014/main" val="2309314199"/>
                    </a:ext>
                  </a:extLst>
                </a:gridCol>
                <a:gridCol w="2504960">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Welcome</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Azure Defender</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8:45-9:00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Defender vs Other Azure Products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Part I</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Settings + Part 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2:30-3:00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Azure Defender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02732850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5096510" cy="1086195"/>
          </a:xfrm>
        </p:spPr>
        <p:txBody>
          <a:bodyPr/>
          <a:lstStyle/>
          <a:p>
            <a:r>
              <a:rPr lang="en-US" dirty="0"/>
              <a:t>Azure Defender Solutions</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4" y="1666132"/>
            <a:ext cx="650846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VM+SQL Vulnerability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File Integrity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961" dirty="0">
                <a:solidFill>
                  <a:srgbClr val="1A1A1A"/>
                </a:solidFill>
              </a:rPr>
              <a:t>Azure Defender for (Containers, Kubernetes, App Service, Storage, </a:t>
            </a:r>
            <a:r>
              <a:rPr lang="en-US" sz="1961" dirty="0" err="1">
                <a:solidFill>
                  <a:srgbClr val="1A1A1A"/>
                </a:solidFill>
              </a:rPr>
              <a:t>KeyVault</a:t>
            </a:r>
            <a:r>
              <a:rPr lang="en-US" sz="1961" dirty="0">
                <a:solidFill>
                  <a:srgbClr val="1A1A1A"/>
                </a:solidFill>
              </a:rPr>
              <a:t>)</a:t>
            </a: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Container Image Scanning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Application Control</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Network Hardening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JIT VM Access</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Network Map</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IoT Security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31888698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348701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Defender Onboarding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Plan and perform Azure Defender onboarding</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843594852"/>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Defender for </a:t>
                      </a:r>
                      <a:r>
                        <a:rPr lang="en-US" sz="800" b="0" dirty="0" err="1">
                          <a:solidFill>
                            <a:schemeClr val="tx1">
                              <a:lumMod val="50000"/>
                              <a:lumOff val="50000"/>
                            </a:schemeClr>
                          </a:solidFill>
                        </a:rPr>
                        <a:t>EndPoint</a:t>
                      </a:r>
                      <a:r>
                        <a:rPr lang="en-US" sz="800" b="0" dirty="0">
                          <a:solidFill>
                            <a:schemeClr val="tx1">
                              <a:lumMod val="50000"/>
                              <a:lumOff val="50000"/>
                            </a:schemeClr>
                          </a:solidFill>
                        </a:rPr>
                        <a:t> + Antivirus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Azure Defender Onboarding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Azure Defender Onboarding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Azure Defender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Defender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407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84" y="2864236"/>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r>
              <a:rPr lang="en-US" sz="1800" dirty="0"/>
              <a:t>Within 48 </a:t>
            </a:r>
            <a:r>
              <a:rPr lang="en-US" sz="1800" dirty="0" err="1"/>
              <a:t>hrs</a:t>
            </a:r>
            <a:r>
              <a:rPr lang="en-US" sz="1800" dirty="0"/>
              <a:t> of the disclosure of a critical vulnerability, Qualys incorporates the information into their processing and can identify affected machines.</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Regulatory Compliance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Track your Azure security posture against common compliance standards (ISO 27001, PCI DSS 3.2.1 and SOC).</a:t>
            </a:r>
            <a:endParaRPr lang="en-US" sz="1800" dirty="0">
              <a:latin typeface="Segoe UI" panose="020B0502040204020203" pitchFamily="34" charset="0"/>
              <a:cs typeface="Segoe UI" panose="020B0502040204020203" pitchFamily="34" charset="0"/>
            </a:endParaRPr>
          </a:p>
        </p:txBody>
      </p:sp>
      <p:pic>
        <p:nvPicPr>
          <p:cNvPr id="6" name="Picture 2" descr="ISO/IEC">
            <a:extLst>
              <a:ext uri="{FF2B5EF4-FFF2-40B4-BE49-F238E27FC236}">
                <a16:creationId xmlns:a16="http://schemas.microsoft.com/office/drawing/2014/main" id="{AEDE88C0-0A47-4A78-A777-46EDD1BC2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032"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SA/CCm">
            <a:extLst>
              <a:ext uri="{FF2B5EF4-FFF2-40B4-BE49-F238E27FC236}">
                <a16:creationId xmlns:a16="http://schemas.microsoft.com/office/drawing/2014/main" id="{2EF30006-DDB7-4834-8806-D86EBB2FF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936" y="440904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TAR">
            <a:extLst>
              <a:ext uri="{FF2B5EF4-FFF2-40B4-BE49-F238E27FC236}">
                <a16:creationId xmlns:a16="http://schemas.microsoft.com/office/drawing/2014/main" id="{DA6B16D5-DF7A-426E-B25F-6F0F1FB344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894" y="4494983"/>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JIS">
            <a:extLst>
              <a:ext uri="{FF2B5EF4-FFF2-40B4-BE49-F238E27FC236}">
                <a16:creationId xmlns:a16="http://schemas.microsoft.com/office/drawing/2014/main" id="{B3B8847D-5404-42BC-A7AE-1A91AFACE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27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IPAA">
            <a:extLst>
              <a:ext uri="{FF2B5EF4-FFF2-40B4-BE49-F238E27FC236}">
                <a16:creationId xmlns:a16="http://schemas.microsoft.com/office/drawing/2014/main" id="{E1D717D8-66AA-4EFD-B617-9520AA2713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40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RS 1075">
            <a:extLst>
              <a:ext uri="{FF2B5EF4-FFF2-40B4-BE49-F238E27FC236}">
                <a16:creationId xmlns:a16="http://schemas.microsoft.com/office/drawing/2014/main" id="{CF3DDAF2-224C-4FFB-963D-CDA5EF7694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3710"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BCF16CF-B270-4DB8-AD15-EC087C32B3E8}"/>
              </a:ext>
            </a:extLst>
          </p:cNvPr>
          <p:cNvPicPr>
            <a:picLocks noChangeAspect="1"/>
          </p:cNvPicPr>
          <p:nvPr/>
        </p:nvPicPr>
        <p:blipFill>
          <a:blip r:embed="rId9"/>
          <a:stretch>
            <a:fillRect/>
          </a:stretch>
        </p:blipFill>
        <p:spPr>
          <a:xfrm>
            <a:off x="701126" y="1853476"/>
            <a:ext cx="4762416" cy="1413180"/>
          </a:xfrm>
          <a:prstGeom prst="rect">
            <a:avLst/>
          </a:prstGeom>
        </p:spPr>
      </p:pic>
      <p:pic>
        <p:nvPicPr>
          <p:cNvPr id="15" name="Picture 14">
            <a:extLst>
              <a:ext uri="{FF2B5EF4-FFF2-40B4-BE49-F238E27FC236}">
                <a16:creationId xmlns:a16="http://schemas.microsoft.com/office/drawing/2014/main" id="{19C6AD62-5BEA-4A8E-BF17-278E592CEBAF}"/>
              </a:ext>
            </a:extLst>
          </p:cNvPr>
          <p:cNvPicPr>
            <a:picLocks noChangeAspect="1"/>
          </p:cNvPicPr>
          <p:nvPr/>
        </p:nvPicPr>
        <p:blipFill>
          <a:blip r:embed="rId10"/>
          <a:stretch>
            <a:fillRect/>
          </a:stretch>
        </p:blipFill>
        <p:spPr>
          <a:xfrm>
            <a:off x="5982393" y="1943100"/>
            <a:ext cx="5235038" cy="1914786"/>
          </a:xfrm>
          <a:prstGeom prst="rect">
            <a:avLst/>
          </a:prstGeom>
        </p:spPr>
      </p:pic>
    </p:spTree>
    <p:extLst>
      <p:ext uri="{BB962C8B-B14F-4D97-AF65-F5344CB8AC3E}">
        <p14:creationId xmlns:p14="http://schemas.microsoft.com/office/powerpoint/2010/main" val="37612442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Deployment is via Virtual Machine extensions. Once the extension is deployed, you can see if it exists, by navigating to the VM page of the Azure portal, and selecting “extensions”:</a:t>
            </a:r>
          </a:p>
          <a:p>
            <a:pPr>
              <a:lnSpc>
                <a:spcPct val="100000"/>
              </a:lnSpc>
              <a:spcAft>
                <a:spcPts val="1000"/>
              </a:spcAft>
            </a:pPr>
            <a:endParaRPr lang="en-US" sz="1800" dirty="0"/>
          </a:p>
          <a:p>
            <a:pPr>
              <a:lnSpc>
                <a:spcPct val="100000"/>
              </a:lnSpc>
              <a:spcAft>
                <a:spcPts val="1000"/>
              </a:spcAft>
            </a:pPr>
            <a:r>
              <a:rPr lang="en-US" sz="1800" dirty="0"/>
              <a:t>On Windows, the extension is called “</a:t>
            </a:r>
            <a:r>
              <a:rPr lang="en-US" sz="1800" dirty="0" err="1"/>
              <a:t>WindowsAgent.AzureSecurityCenter</a:t>
            </a:r>
            <a:r>
              <a:rPr lang="en-US" sz="1800" dirty="0"/>
              <a:t>” and the provider name is "Qualys”</a:t>
            </a:r>
          </a:p>
          <a:p>
            <a:pPr>
              <a:lnSpc>
                <a:spcPct val="100000"/>
              </a:lnSpc>
              <a:spcAft>
                <a:spcPts val="1000"/>
              </a:spcAft>
            </a:pPr>
            <a:r>
              <a:rPr lang="en-US" sz="1800" dirty="0"/>
              <a:t>On Linux, the extension is called </a:t>
            </a:r>
            <a:r>
              <a:rPr lang="en-US" sz="1800" dirty="0" err="1"/>
              <a:t>LinuxAgent.AzureSecurityCenter</a:t>
            </a:r>
            <a:r>
              <a:rPr lang="en-US" sz="1800" dirty="0"/>
              <a:t> and the provider name is "Qualys”</a:t>
            </a:r>
          </a:p>
        </p:txBody>
      </p:sp>
      <p:pic>
        <p:nvPicPr>
          <p:cNvPr id="11266" name="Picture 2" descr="thumbnail image 5 of blog post titled &#10; &#10; &#10;  &#10; &#10; &#10; &#10;    &#10;  &#10;   &#10;    &#10;      &#10;       Built-in vulnerability assessment for VMs in Azure Security Center&#10;       &#10;      &#10;     &#10;   &#10;  &#10; &#10;   &#10; &#10; &#10; &#10; &#10; &#10;">
            <a:extLst>
              <a:ext uri="{FF2B5EF4-FFF2-40B4-BE49-F238E27FC236}">
                <a16:creationId xmlns:a16="http://schemas.microsoft.com/office/drawing/2014/main" id="{E2FE09A4-AA36-4318-A494-E40A4D879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072" y="3831556"/>
            <a:ext cx="9515475"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57936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gathered data collected by the agent includes many things for the baseline snapshot like network posture, operating system version, open ports, installed software, registry info, what patches are installed, environment variables, and metadata associated with files. </a:t>
            </a:r>
          </a:p>
          <a:p>
            <a:pPr>
              <a:lnSpc>
                <a:spcPct val="100000"/>
              </a:lnSpc>
              <a:spcAft>
                <a:spcPts val="1000"/>
              </a:spcAft>
            </a:pPr>
            <a:r>
              <a:rPr lang="en-US" sz="1800" dirty="0"/>
              <a:t>The agent stores a snapshot on the agent host to quickly determine differences to the host metadata it collects. </a:t>
            </a:r>
          </a:p>
          <a:p>
            <a:pPr>
              <a:lnSpc>
                <a:spcPct val="100000"/>
              </a:lnSpc>
              <a:spcAft>
                <a:spcPts val="1000"/>
              </a:spcAft>
            </a:pPr>
            <a:r>
              <a:rPr lang="en-US" sz="1800" dirty="0"/>
              <a:t>Such scans occur every 4 hours and are performed per VM, where artifacts are collected and sent for analysis to the Qualys Cloud service in the defined region. </a:t>
            </a:r>
          </a:p>
          <a:p>
            <a:pPr>
              <a:lnSpc>
                <a:spcPct val="100000"/>
              </a:lnSpc>
              <a:spcAft>
                <a:spcPts val="1000"/>
              </a:spcAft>
            </a:pPr>
            <a:r>
              <a:rPr lang="en-US" sz="1800" dirty="0"/>
              <a:t>For virtual machines created within European regions, the gathered information is sent securely to Qualys Cloud Service in the Netherlands. </a:t>
            </a:r>
          </a:p>
          <a:p>
            <a:pPr>
              <a:lnSpc>
                <a:spcPct val="100000"/>
              </a:lnSpc>
              <a:spcAft>
                <a:spcPts val="1000"/>
              </a:spcAft>
            </a:pPr>
            <a:r>
              <a:rPr lang="en-US" sz="1800" dirty="0"/>
              <a:t>For all non-EU resources, data is sent for processing in the Qualys Cloud Service in the US.</a:t>
            </a:r>
          </a:p>
          <a:p>
            <a:pPr>
              <a:lnSpc>
                <a:spcPct val="100000"/>
              </a:lnSpc>
              <a:spcAft>
                <a:spcPts val="1000"/>
              </a:spcAft>
            </a:pPr>
            <a:endParaRPr lang="en-US" sz="1800" dirty="0"/>
          </a:p>
          <a:p>
            <a:pPr>
              <a:lnSpc>
                <a:spcPct val="100000"/>
              </a:lnSpc>
              <a:spcAft>
                <a:spcPts val="1000"/>
              </a:spcAft>
            </a:pPr>
            <a:r>
              <a:rPr lang="en-US" sz="1800" dirty="0"/>
              <a:t>The sent artifacts are considered as metadata and the same as the ones collected by Qualys’ standalone cloud agent - Microsoft doesn't share customer details or any sensitive data with Qualys.</a:t>
            </a:r>
          </a:p>
        </p:txBody>
      </p:sp>
    </p:spTree>
    <p:extLst>
      <p:ext uri="{BB962C8B-B14F-4D97-AF65-F5344CB8AC3E}">
        <p14:creationId xmlns:p14="http://schemas.microsoft.com/office/powerpoint/2010/main" val="15568124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Findings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can monitor vulnerabilities on your virtual machines as discovered by the ASC vulnerability scanner using a recommendation named “Vulnerabilities in virtual machines should be remediated” found under the recommendations list. </a:t>
            </a:r>
          </a:p>
          <a:p>
            <a:pPr>
              <a:lnSpc>
                <a:spcPct val="100000"/>
              </a:lnSpc>
              <a:spcAft>
                <a:spcPts val="1000"/>
              </a:spcAft>
            </a:pPr>
            <a:r>
              <a:rPr lang="en-US" sz="1800" dirty="0"/>
              <a:t>This recommendation is divided to the affected resources and security checks (also known as nested recommendations or sub-assessments).</a:t>
            </a:r>
          </a:p>
        </p:txBody>
      </p:sp>
      <p:pic>
        <p:nvPicPr>
          <p:cNvPr id="12290" name="Picture 2" descr="thumbnail image 7 of blog post titled &#10; &#10; &#10;  &#10; &#10; &#10; &#10;    &#10;  &#10;   &#10;    &#10;      &#10;       Built-in vulnerability assessment for VMs in Azure Security Center&#10;       &#10;      &#10;     &#10;   &#10;  &#10; &#10;   &#10; &#10; &#10; &#10; &#10; &#10;">
            <a:extLst>
              <a:ext uri="{FF2B5EF4-FFF2-40B4-BE49-F238E27FC236}">
                <a16:creationId xmlns:a16="http://schemas.microsoft.com/office/drawing/2014/main" id="{0EF0355F-4212-4736-AEAA-690421E49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151" y="2866621"/>
            <a:ext cx="5659354" cy="340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77866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Troubleshooting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Both agent and extension logs can be used during troubleshooting. However, Windows and Linux logs can be found in different places. </a:t>
            </a:r>
          </a:p>
          <a:p>
            <a:pPr>
              <a:lnSpc>
                <a:spcPct val="100000"/>
              </a:lnSpc>
              <a:spcAft>
                <a:spcPts val="1000"/>
              </a:spcAft>
            </a:pPr>
            <a:r>
              <a:rPr lang="en-US" sz="1800" b="1" dirty="0"/>
              <a:t>Windows:</a:t>
            </a:r>
          </a:p>
          <a:p>
            <a:pPr>
              <a:lnSpc>
                <a:spcPct val="100000"/>
              </a:lnSpc>
              <a:spcAft>
                <a:spcPts val="1000"/>
              </a:spcAft>
            </a:pPr>
            <a:r>
              <a:rPr lang="en-US" sz="1800" dirty="0"/>
              <a:t>Qualys extension:</a:t>
            </a:r>
          </a:p>
          <a:p>
            <a:pPr>
              <a:lnSpc>
                <a:spcPct val="100000"/>
              </a:lnSpc>
              <a:spcAft>
                <a:spcPts val="1000"/>
              </a:spcAft>
            </a:pPr>
            <a:r>
              <a:rPr lang="en-US" sz="1800" dirty="0"/>
              <a:t>C:\Qualys.WindowsAgent.AzureSecurityCenter</a:t>
            </a:r>
          </a:p>
          <a:p>
            <a:pPr>
              <a:lnSpc>
                <a:spcPct val="100000"/>
              </a:lnSpc>
              <a:spcAft>
                <a:spcPts val="1000"/>
              </a:spcAft>
            </a:pPr>
            <a:r>
              <a:rPr lang="en-US" sz="1800" dirty="0"/>
              <a:t>C:\WindowsAzure\Logs\Plugins\Qualys.WindowsAgent.AzureSecurityCenter</a:t>
            </a:r>
          </a:p>
          <a:p>
            <a:pPr>
              <a:lnSpc>
                <a:spcPct val="100000"/>
              </a:lnSpc>
              <a:spcAft>
                <a:spcPts val="1000"/>
              </a:spcAft>
            </a:pPr>
            <a:r>
              <a:rPr lang="en-US" sz="1800" dirty="0"/>
              <a:t>Qualys agent:</a:t>
            </a:r>
          </a:p>
          <a:p>
            <a:pPr>
              <a:lnSpc>
                <a:spcPct val="100000"/>
              </a:lnSpc>
              <a:spcAft>
                <a:spcPts val="1000"/>
              </a:spcAft>
            </a:pPr>
            <a:r>
              <a:rPr lang="en-US" sz="1800" dirty="0"/>
              <a:t>%</a:t>
            </a:r>
            <a:r>
              <a:rPr lang="en-US" sz="1800" dirty="0" err="1"/>
              <a:t>ProgramData</a:t>
            </a:r>
            <a:r>
              <a:rPr lang="en-US" sz="1800" dirty="0"/>
              <a:t>%\Qualys\</a:t>
            </a:r>
            <a:r>
              <a:rPr lang="en-US" sz="1800" dirty="0" err="1"/>
              <a:t>QualysAgent</a:t>
            </a:r>
            <a:endParaRPr lang="en-US" sz="1800" dirty="0"/>
          </a:p>
          <a:p>
            <a:pPr>
              <a:lnSpc>
                <a:spcPct val="100000"/>
              </a:lnSpc>
              <a:spcAft>
                <a:spcPts val="1000"/>
              </a:spcAft>
            </a:pPr>
            <a:r>
              <a:rPr lang="en-US" sz="1800" b="1" dirty="0"/>
              <a:t>Linux:</a:t>
            </a:r>
          </a:p>
          <a:p>
            <a:pPr>
              <a:lnSpc>
                <a:spcPct val="100000"/>
              </a:lnSpc>
              <a:spcAft>
                <a:spcPts val="1000"/>
              </a:spcAft>
            </a:pPr>
            <a:r>
              <a:rPr lang="en-US" sz="1800" dirty="0"/>
              <a:t>Qualys extension:</a:t>
            </a:r>
          </a:p>
          <a:p>
            <a:pPr>
              <a:lnSpc>
                <a:spcPct val="100000"/>
              </a:lnSpc>
              <a:spcAft>
                <a:spcPts val="1000"/>
              </a:spcAft>
            </a:pPr>
            <a:r>
              <a:rPr lang="en-US" sz="1800" dirty="0"/>
              <a:t>/var/log/azure/</a:t>
            </a:r>
            <a:r>
              <a:rPr lang="en-US" sz="1800" dirty="0" err="1"/>
              <a:t>Qualys.LinuxAgent.AzureSecurityCenter</a:t>
            </a:r>
            <a:endParaRPr lang="en-US" sz="1800" dirty="0"/>
          </a:p>
          <a:p>
            <a:pPr>
              <a:lnSpc>
                <a:spcPct val="100000"/>
              </a:lnSpc>
              <a:spcAft>
                <a:spcPts val="1000"/>
              </a:spcAft>
            </a:pPr>
            <a:r>
              <a:rPr lang="en-US" sz="1800" dirty="0"/>
              <a:t>Qualys agent:</a:t>
            </a:r>
          </a:p>
          <a:p>
            <a:pPr>
              <a:lnSpc>
                <a:spcPct val="100000"/>
              </a:lnSpc>
              <a:spcAft>
                <a:spcPts val="1000"/>
              </a:spcAft>
            </a:pPr>
            <a:r>
              <a:rPr lang="en-US" sz="1800" dirty="0"/>
              <a:t>/var/log/</a:t>
            </a:r>
            <a:r>
              <a:rPr lang="en-US" sz="1800" dirty="0" err="1"/>
              <a:t>qualys</a:t>
            </a:r>
            <a:r>
              <a:rPr lang="en-US" sz="1800" dirty="0"/>
              <a:t>/qualys-cloud-agent.log</a:t>
            </a:r>
          </a:p>
        </p:txBody>
      </p:sp>
    </p:spTree>
    <p:extLst>
      <p:ext uri="{BB962C8B-B14F-4D97-AF65-F5344CB8AC3E}">
        <p14:creationId xmlns:p14="http://schemas.microsoft.com/office/powerpoint/2010/main" val="332392206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Advanced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Qualys assessment and sub-assessments (security checks) are stored and available for query in Azure Resource Graph (ARG) as well as through the API. </a:t>
            </a:r>
          </a:p>
          <a:p>
            <a:pPr>
              <a:lnSpc>
                <a:spcPct val="100000"/>
              </a:lnSpc>
              <a:spcAft>
                <a:spcPts val="1000"/>
              </a:spcAft>
            </a:pPr>
            <a:endParaRPr lang="en-US" sz="1800" dirty="0"/>
          </a:p>
          <a:p>
            <a:pPr>
              <a:lnSpc>
                <a:spcPct val="100000"/>
              </a:lnSpc>
              <a:spcAft>
                <a:spcPts val="1000"/>
              </a:spcAft>
            </a:pPr>
            <a:r>
              <a:rPr lang="en-US" sz="1800" dirty="0"/>
              <a:t>Moreover, you can also build and customize your own dashboards using Azure Monitor workbooks and create such dashboard for more insights. </a:t>
            </a:r>
          </a:p>
          <a:p>
            <a:pPr>
              <a:lnSpc>
                <a:spcPct val="100000"/>
              </a:lnSpc>
              <a:spcAft>
                <a:spcPts val="1000"/>
              </a:spcAft>
            </a:pPr>
            <a:r>
              <a:rPr lang="en-US" sz="1800" dirty="0"/>
              <a:t>You can easily deploy a Qualys dashboard leveraging ARG queries and workbooks which is available . </a:t>
            </a:r>
          </a:p>
          <a:p>
            <a:pPr>
              <a:lnSpc>
                <a:spcPct val="100000"/>
              </a:lnSpc>
              <a:spcAft>
                <a:spcPts val="1000"/>
              </a:spcAft>
            </a:pPr>
            <a:endParaRPr lang="en-US" sz="1800" dirty="0"/>
          </a:p>
          <a:p>
            <a:pPr>
              <a:lnSpc>
                <a:spcPct val="100000"/>
              </a:lnSpc>
              <a:spcAft>
                <a:spcPts val="1000"/>
              </a:spcAft>
            </a:pPr>
            <a:r>
              <a:rPr lang="en-US" sz="1800" dirty="0"/>
              <a:t>Use the Continuous Export feature to send nested recommendations for Qualys into Event Hub or Log Analytics workspaces.</a:t>
            </a:r>
          </a:p>
        </p:txBody>
      </p:sp>
    </p:spTree>
    <p:extLst>
      <p:ext uri="{BB962C8B-B14F-4D97-AF65-F5344CB8AC3E}">
        <p14:creationId xmlns:p14="http://schemas.microsoft.com/office/powerpoint/2010/main" val="133671532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vs </a:t>
            </a:r>
            <a:r>
              <a:rPr lang="en-US" dirty="0" err="1"/>
              <a:t>Qualsys</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is developing a world-class vulnerability management service with the Microsoft Defender for Endpoint's Threat &amp; Vulnerability Management solution, built into Windows.</a:t>
            </a:r>
          </a:p>
          <a:p>
            <a:pPr>
              <a:lnSpc>
                <a:spcPct val="100000"/>
              </a:lnSpc>
              <a:spcAft>
                <a:spcPts val="1000"/>
              </a:spcAft>
            </a:pPr>
            <a:endParaRPr lang="en-US" sz="1800" dirty="0"/>
          </a:p>
          <a:p>
            <a:pPr>
              <a:lnSpc>
                <a:spcPct val="100000"/>
              </a:lnSpc>
              <a:spcAft>
                <a:spcPts val="1000"/>
              </a:spcAft>
            </a:pPr>
            <a:r>
              <a:rPr lang="en-US" sz="1800" dirty="0"/>
              <a:t>Today, Azure Security Center's vulnerability assessment extension is powered by Qualys. The extension also benefits from Qualys's own knowledge of vulnerabilities that don't yet have CVEs.</a:t>
            </a:r>
            <a:endParaRPr lang="en-US" sz="1800" b="1" dirty="0"/>
          </a:p>
        </p:txBody>
      </p:sp>
    </p:spTree>
    <p:extLst>
      <p:ext uri="{BB962C8B-B14F-4D97-AF65-F5344CB8AC3E}">
        <p14:creationId xmlns:p14="http://schemas.microsoft.com/office/powerpoint/2010/main" val="171387102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SQL Vulnerability Assessments</a:t>
            </a:r>
          </a:p>
        </p:txBody>
      </p:sp>
    </p:spTree>
    <p:extLst>
      <p:ext uri="{BB962C8B-B14F-4D97-AF65-F5344CB8AC3E}">
        <p14:creationId xmlns:p14="http://schemas.microsoft.com/office/powerpoint/2010/main" val="43130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and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pic>
        <p:nvPicPr>
          <p:cNvPr id="4" name="Picture 3">
            <a:extLst>
              <a:ext uri="{FF2B5EF4-FFF2-40B4-BE49-F238E27FC236}">
                <a16:creationId xmlns:a16="http://schemas.microsoft.com/office/drawing/2014/main" id="{89B4EB76-D0DC-490E-A69D-588AA6A7377A}"/>
              </a:ext>
            </a:extLst>
          </p:cNvPr>
          <p:cNvPicPr>
            <a:picLocks noChangeAspect="1"/>
          </p:cNvPicPr>
          <p:nvPr/>
        </p:nvPicPr>
        <p:blipFill>
          <a:blip r:embed="rId3"/>
          <a:stretch>
            <a:fillRect/>
          </a:stretch>
        </p:blipFill>
        <p:spPr>
          <a:xfrm>
            <a:off x="866273" y="3669668"/>
            <a:ext cx="10058400" cy="2731133"/>
          </a:xfrm>
          <a:prstGeom prst="rect">
            <a:avLst/>
          </a:prstGeom>
        </p:spPr>
      </p:pic>
    </p:spTree>
    <p:extLst>
      <p:ext uri="{BB962C8B-B14F-4D97-AF65-F5344CB8AC3E}">
        <p14:creationId xmlns:p14="http://schemas.microsoft.com/office/powerpoint/2010/main" val="255031420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Database Types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Vulnerability assessment is supported for Azure SQL Database, Azure SQL Managed Instance, and Azure Synapse Analytics. </a:t>
            </a:r>
          </a:p>
        </p:txBody>
      </p:sp>
    </p:spTree>
    <p:extLst>
      <p:ext uri="{BB962C8B-B14F-4D97-AF65-F5344CB8AC3E}">
        <p14:creationId xmlns:p14="http://schemas.microsoft.com/office/powerpoint/2010/main" val="148825947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750411" cy="502447"/>
          </a:xfrm>
        </p:spPr>
        <p:txBody>
          <a:bodyPr/>
          <a:lstStyle/>
          <a:p>
            <a:pPr>
              <a:lnSpc>
                <a:spcPct val="100000"/>
              </a:lnSpc>
              <a:spcAft>
                <a:spcPts val="1000"/>
              </a:spcAft>
            </a:pPr>
            <a:r>
              <a:rPr lang="en-US" sz="1800" dirty="0"/>
              <a:t>Vulnerability assessment is a scanning service built into Azure SQL Database. The service employs a knowledge base of rules that flag security vulnerabilities. It highlights deviations from best practices, such as misconfigurations, excessive permissions, and unprotected sensitive data.</a:t>
            </a:r>
          </a:p>
          <a:p>
            <a:pPr>
              <a:lnSpc>
                <a:spcPct val="100000"/>
              </a:lnSpc>
              <a:spcAft>
                <a:spcPts val="1000"/>
              </a:spcAft>
            </a:pPr>
            <a:endParaRPr lang="en-US" sz="1800" dirty="0"/>
          </a:p>
          <a:p>
            <a:pPr>
              <a:lnSpc>
                <a:spcPct val="100000"/>
              </a:lnSpc>
              <a:spcAft>
                <a:spcPts val="1000"/>
              </a:spcAft>
            </a:pPr>
            <a:r>
              <a:rPr lang="en-US" sz="1800" dirty="0"/>
              <a:t>The rules are based on Microsoft's best practices and focus on the security issues that present the biggest risks to your database and its valuable data. They cover database-level issues and server-level security issues, like server firewall settings and server-level permissions.</a:t>
            </a:r>
          </a:p>
          <a:p>
            <a:pPr>
              <a:lnSpc>
                <a:spcPct val="100000"/>
              </a:lnSpc>
              <a:spcAft>
                <a:spcPts val="1000"/>
              </a:spcAft>
            </a:pPr>
            <a:endParaRPr lang="en-US" sz="1800" dirty="0"/>
          </a:p>
        </p:txBody>
      </p:sp>
      <p:pic>
        <p:nvPicPr>
          <p:cNvPr id="18434" name="Picture 2" descr="Configuring the SQL vulnerability assessment scans">
            <a:extLst>
              <a:ext uri="{FF2B5EF4-FFF2-40B4-BE49-F238E27FC236}">
                <a16:creationId xmlns:a16="http://schemas.microsoft.com/office/drawing/2014/main" id="{95DE7918-0626-421B-A8A4-81BEF7DD5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350" y="865043"/>
            <a:ext cx="3607050" cy="5232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9899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Firewall Manager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A central security policy and route management service for cloud-based security perimeters</a:t>
            </a:r>
          </a:p>
          <a:p>
            <a:pPr marL="285750" lvl="0" indent="-285750" defTabSz="797968">
              <a:spcBef>
                <a:spcPct val="0"/>
              </a:spcBef>
              <a:spcAft>
                <a:spcPts val="800"/>
              </a:spcAft>
              <a:buFont typeface="Arial" panose="020B0604020202020204" pitchFamily="34" charset="0"/>
              <a:buChar char="•"/>
              <a:defRPr/>
            </a:pPr>
            <a:r>
              <a:rPr lang="en-US" sz="1400" dirty="0"/>
              <a:t>Single pane of glass for managing your Firewall Policies and how they map to your virtual networks.</a:t>
            </a: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5A6E4DC-F790-48A2-BE23-64AF7F53299D}"/>
              </a:ext>
            </a:extLst>
          </p:cNvPr>
          <p:cNvPicPr>
            <a:picLocks noChangeAspect="1"/>
          </p:cNvPicPr>
          <p:nvPr/>
        </p:nvPicPr>
        <p:blipFill>
          <a:blip r:embed="rId3"/>
          <a:stretch>
            <a:fillRect/>
          </a:stretch>
        </p:blipFill>
        <p:spPr>
          <a:xfrm>
            <a:off x="1010808" y="1962150"/>
            <a:ext cx="2752540" cy="3442805"/>
          </a:xfrm>
          <a:prstGeom prst="rect">
            <a:avLst/>
          </a:prstGeom>
        </p:spPr>
      </p:pic>
      <p:pic>
        <p:nvPicPr>
          <p:cNvPr id="6" name="Picture 5">
            <a:extLst>
              <a:ext uri="{FF2B5EF4-FFF2-40B4-BE49-F238E27FC236}">
                <a16:creationId xmlns:a16="http://schemas.microsoft.com/office/drawing/2014/main" id="{C4FB35A3-1547-4392-B798-CF03CDA8EA22}"/>
              </a:ext>
            </a:extLst>
          </p:cNvPr>
          <p:cNvPicPr>
            <a:picLocks noChangeAspect="1"/>
          </p:cNvPicPr>
          <p:nvPr/>
        </p:nvPicPr>
        <p:blipFill>
          <a:blip r:embed="rId4"/>
          <a:stretch>
            <a:fillRect/>
          </a:stretch>
        </p:blipFill>
        <p:spPr>
          <a:xfrm>
            <a:off x="4088230" y="1722038"/>
            <a:ext cx="7365833" cy="3682917"/>
          </a:xfrm>
          <a:prstGeom prst="rect">
            <a:avLst/>
          </a:prstGeom>
        </p:spPr>
      </p:pic>
    </p:spTree>
    <p:extLst>
      <p:ext uri="{BB962C8B-B14F-4D97-AF65-F5344CB8AC3E}">
        <p14:creationId xmlns:p14="http://schemas.microsoft.com/office/powerpoint/2010/main" val="104761837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Residency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queries the SQL server using publicly available queries under Security Center recommendations for SQL Vulnerability Assessment, and stores the query results. </a:t>
            </a:r>
          </a:p>
          <a:p>
            <a:pPr>
              <a:lnSpc>
                <a:spcPct val="100000"/>
              </a:lnSpc>
              <a:spcAft>
                <a:spcPts val="1000"/>
              </a:spcAft>
            </a:pPr>
            <a:endParaRPr lang="en-US" sz="1800" dirty="0"/>
          </a:p>
          <a:p>
            <a:pPr>
              <a:lnSpc>
                <a:spcPct val="100000"/>
              </a:lnSpc>
              <a:spcAft>
                <a:spcPts val="1000"/>
              </a:spcAft>
            </a:pPr>
            <a:r>
              <a:rPr lang="en-US" sz="1800" dirty="0"/>
              <a:t>SQL Vulnerability Assessment data is stored in the location of the Log Analytics workspace that the machine is connected to. </a:t>
            </a:r>
          </a:p>
          <a:p>
            <a:pPr>
              <a:lnSpc>
                <a:spcPct val="100000"/>
              </a:lnSpc>
              <a:spcAft>
                <a:spcPts val="1000"/>
              </a:spcAft>
            </a:pPr>
            <a:endParaRPr lang="en-US" sz="1800" dirty="0"/>
          </a:p>
          <a:p>
            <a:pPr>
              <a:lnSpc>
                <a:spcPct val="100000"/>
              </a:lnSpc>
              <a:spcAft>
                <a:spcPts val="1000"/>
              </a:spcAft>
            </a:pPr>
            <a:r>
              <a:rPr lang="en-US" sz="1800" dirty="0"/>
              <a:t>For example, if the user connects a SQL Virtual Machine to a Log Analytics workspace in West Europe, the results will be stored in West Europe. This data will be collected only if the SQL Vulnerability Assessment solution is enabled on the Log Analytics workspace.</a:t>
            </a:r>
          </a:p>
          <a:p>
            <a:pPr>
              <a:lnSpc>
                <a:spcPct val="100000"/>
              </a:lnSpc>
              <a:spcAft>
                <a:spcPts val="1000"/>
              </a:spcAft>
            </a:pPr>
            <a:endParaRPr lang="en-US" sz="1800" dirty="0"/>
          </a:p>
          <a:p>
            <a:pPr>
              <a:lnSpc>
                <a:spcPct val="100000"/>
              </a:lnSpc>
              <a:spcAft>
                <a:spcPts val="1000"/>
              </a:spcAft>
            </a:pPr>
            <a:r>
              <a:rPr lang="en-US" sz="1800" dirty="0"/>
              <a:t>SQL Vulnerability Assessment allows you to specify the region where your data will be stored by choosing the Log Analytics workspace location. Microsoft may replicate to other regions for data resiliency, but Microsoft does not replicate data outside the geography.</a:t>
            </a:r>
          </a:p>
          <a:p>
            <a:pPr>
              <a:lnSpc>
                <a:spcPct val="100000"/>
              </a:lnSpc>
              <a:spcAft>
                <a:spcPts val="1000"/>
              </a:spcAft>
            </a:pPr>
            <a:endParaRPr lang="en-US" sz="1800" dirty="0"/>
          </a:p>
        </p:txBody>
      </p:sp>
    </p:spTree>
    <p:extLst>
      <p:ext uri="{BB962C8B-B14F-4D97-AF65-F5344CB8AC3E}">
        <p14:creationId xmlns:p14="http://schemas.microsoft.com/office/powerpoint/2010/main" val="415534588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Results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Results of the scan include actionable steps to resolve each issue and provide customized remediation scripts where applicable. </a:t>
            </a:r>
          </a:p>
          <a:p>
            <a:pPr>
              <a:lnSpc>
                <a:spcPct val="100000"/>
              </a:lnSpc>
              <a:spcAft>
                <a:spcPts val="1000"/>
              </a:spcAft>
            </a:pPr>
            <a:endParaRPr lang="en-US" sz="1800" dirty="0"/>
          </a:p>
          <a:p>
            <a:pPr>
              <a:lnSpc>
                <a:spcPct val="100000"/>
              </a:lnSpc>
              <a:spcAft>
                <a:spcPts val="1000"/>
              </a:spcAft>
            </a:pPr>
            <a:r>
              <a:rPr lang="en-US" sz="1800" dirty="0"/>
              <a:t>You can customize an assessment report for your environment by setting an acceptable baseline for:</a:t>
            </a:r>
          </a:p>
          <a:p>
            <a:pPr>
              <a:lnSpc>
                <a:spcPct val="100000"/>
              </a:lnSpc>
              <a:spcAft>
                <a:spcPts val="1000"/>
              </a:spcAft>
            </a:pPr>
            <a:endParaRPr lang="en-US" sz="1800" dirty="0"/>
          </a:p>
          <a:p>
            <a:pPr>
              <a:lnSpc>
                <a:spcPct val="100000"/>
              </a:lnSpc>
              <a:spcAft>
                <a:spcPts val="1000"/>
              </a:spcAft>
            </a:pPr>
            <a:r>
              <a:rPr lang="en-US" sz="1800" dirty="0"/>
              <a:t>Permission configurations</a:t>
            </a:r>
          </a:p>
          <a:p>
            <a:pPr>
              <a:lnSpc>
                <a:spcPct val="100000"/>
              </a:lnSpc>
              <a:spcAft>
                <a:spcPts val="1000"/>
              </a:spcAft>
            </a:pPr>
            <a:r>
              <a:rPr lang="en-US" sz="1800" dirty="0"/>
              <a:t>Feature configurations</a:t>
            </a:r>
          </a:p>
          <a:p>
            <a:pPr>
              <a:lnSpc>
                <a:spcPct val="100000"/>
              </a:lnSpc>
              <a:spcAft>
                <a:spcPts val="1000"/>
              </a:spcAft>
            </a:pPr>
            <a:r>
              <a:rPr lang="en-US" sz="1800" dirty="0"/>
              <a:t>Database settings</a:t>
            </a:r>
          </a:p>
        </p:txBody>
      </p:sp>
    </p:spTree>
    <p:extLst>
      <p:ext uri="{BB962C8B-B14F-4D97-AF65-F5344CB8AC3E}">
        <p14:creationId xmlns:p14="http://schemas.microsoft.com/office/powerpoint/2010/main" val="307686378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Storage Account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storage account in which vulnerability assessment scan results are saved must meet the following requirements. If any of these requirements aren't met, saving changes to vulnerability assessment settings fails:</a:t>
            </a:r>
          </a:p>
          <a:p>
            <a:pPr>
              <a:lnSpc>
                <a:spcPct val="100000"/>
              </a:lnSpc>
              <a:spcAft>
                <a:spcPts val="1000"/>
              </a:spcAft>
            </a:pPr>
            <a:r>
              <a:rPr lang="en-US" sz="1800" dirty="0"/>
              <a:t>Type: StorageV2 (General Purpose V2) or Storage (General Purpose V1)</a:t>
            </a:r>
          </a:p>
          <a:p>
            <a:pPr>
              <a:lnSpc>
                <a:spcPct val="100000"/>
              </a:lnSpc>
              <a:spcAft>
                <a:spcPts val="1000"/>
              </a:spcAft>
            </a:pPr>
            <a:r>
              <a:rPr lang="en-US" sz="1800" dirty="0"/>
              <a:t>Performance: Standard (only)</a:t>
            </a:r>
          </a:p>
          <a:p>
            <a:pPr>
              <a:lnSpc>
                <a:spcPct val="100000"/>
              </a:lnSpc>
              <a:spcAft>
                <a:spcPts val="1000"/>
              </a:spcAft>
            </a:pPr>
            <a:r>
              <a:rPr lang="en-US" sz="1800" dirty="0"/>
              <a:t>Region: The storage must be in the same region as the instance of Azure SQL Server.</a:t>
            </a:r>
          </a:p>
          <a:p>
            <a:pPr>
              <a:lnSpc>
                <a:spcPct val="100000"/>
              </a:lnSpc>
              <a:spcAft>
                <a:spcPts val="1000"/>
              </a:spcAft>
            </a:pPr>
            <a:endParaRPr lang="en-US" sz="1800" dirty="0"/>
          </a:p>
          <a:p>
            <a:pPr>
              <a:lnSpc>
                <a:spcPct val="100000"/>
              </a:lnSpc>
              <a:spcAft>
                <a:spcPts val="1000"/>
              </a:spcAft>
            </a:pPr>
            <a:r>
              <a:rPr lang="en-US" sz="1800" dirty="0"/>
              <a:t>If you have configured your VA storage account to only be accessible by certain networks or services, you'll need to ensure that VA scans for your Azure SQL Database are able to store the scans on the storage account</a:t>
            </a:r>
          </a:p>
          <a:p>
            <a:pPr>
              <a:lnSpc>
                <a:spcPct val="100000"/>
              </a:lnSpc>
              <a:spcAft>
                <a:spcPts val="1000"/>
              </a:spcAft>
            </a:pPr>
            <a:endParaRPr lang="en-US" sz="1800" dirty="0"/>
          </a:p>
          <a:p>
            <a:pPr>
              <a:lnSpc>
                <a:spcPct val="100000"/>
              </a:lnSpc>
              <a:spcAft>
                <a:spcPts val="1000"/>
              </a:spcAft>
            </a:pPr>
            <a:r>
              <a:rPr lang="en-US" sz="1800" dirty="0"/>
              <a:t>Since Managed Instance is not a trusted Microsoft Service and has a different </a:t>
            </a:r>
            <a:r>
              <a:rPr lang="en-US" sz="1800" dirty="0" err="1"/>
              <a:t>VNet</a:t>
            </a:r>
            <a:r>
              <a:rPr lang="en-US" sz="1800" dirty="0"/>
              <a:t> from the storage account, executing a VA scan will result in an error unless you configure Service Endpoints for </a:t>
            </a:r>
            <a:r>
              <a:rPr lang="en-US" sz="1800" dirty="0" err="1"/>
              <a:t>ManagedInstance</a:t>
            </a:r>
            <a:r>
              <a:rPr lang="en-US" sz="1800" dirty="0"/>
              <a:t>.</a:t>
            </a:r>
          </a:p>
        </p:txBody>
      </p:sp>
    </p:spTree>
    <p:extLst>
      <p:ext uri="{BB962C8B-B14F-4D97-AF65-F5344CB8AC3E}">
        <p14:creationId xmlns:p14="http://schemas.microsoft.com/office/powerpoint/2010/main" val="254625155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Monitor Workbooks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662932" cy="502447"/>
          </a:xfrm>
        </p:spPr>
        <p:txBody>
          <a:bodyPr/>
          <a:lstStyle/>
          <a:p>
            <a:pPr>
              <a:lnSpc>
                <a:spcPct val="100000"/>
              </a:lnSpc>
              <a:spcAft>
                <a:spcPts val="1000"/>
              </a:spcAft>
            </a:pPr>
            <a:r>
              <a:rPr lang="en-US" sz="1800" dirty="0"/>
              <a:t>Security Center's integrated Azure Monitor Workbooks gallery includes an interactive report of all findings from the vulnerability scanners for machines, containers in container registries, and SQL servers.</a:t>
            </a:r>
          </a:p>
        </p:txBody>
      </p:sp>
      <p:pic>
        <p:nvPicPr>
          <p:cNvPr id="20482" name="Picture 2" descr="Security Center's vulnerability assessment findings report">
            <a:extLst>
              <a:ext uri="{FF2B5EF4-FFF2-40B4-BE49-F238E27FC236}">
                <a16:creationId xmlns:a16="http://schemas.microsoft.com/office/drawing/2014/main" id="{F242B441-C31D-491C-974E-F61D108E2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0852" y="1129716"/>
            <a:ext cx="5589837" cy="492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91797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Assessment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rules are based on Microsoft's best practices and focus on the security issues that present the biggest risks to your database and its valuable data. </a:t>
            </a:r>
          </a:p>
          <a:p>
            <a:pPr>
              <a:lnSpc>
                <a:spcPct val="100000"/>
              </a:lnSpc>
              <a:spcAft>
                <a:spcPts val="1000"/>
              </a:spcAft>
            </a:pPr>
            <a:r>
              <a:rPr lang="en-US" sz="1800" dirty="0"/>
              <a:t>They cover both database-level issues as well as server-level security issues, like server firewall settings and server-level permissions. These rules also represent many of the requirements from various regulatory bodies to meet their compliance standards.</a:t>
            </a:r>
          </a:p>
          <a:p>
            <a:pPr>
              <a:lnSpc>
                <a:spcPct val="100000"/>
              </a:lnSpc>
              <a:spcAft>
                <a:spcPts val="1000"/>
              </a:spcAft>
            </a:pPr>
            <a:endParaRPr lang="en-US" sz="1800" dirty="0"/>
          </a:p>
          <a:p>
            <a:pPr>
              <a:lnSpc>
                <a:spcPct val="100000"/>
              </a:lnSpc>
              <a:spcAft>
                <a:spcPts val="1000"/>
              </a:spcAft>
            </a:pPr>
            <a:r>
              <a:rPr lang="en-US" sz="1800" dirty="0"/>
              <a:t>SQL Vulnerability Assessment rules have five categories:</a:t>
            </a:r>
          </a:p>
          <a:p>
            <a:pPr>
              <a:lnSpc>
                <a:spcPct val="100000"/>
              </a:lnSpc>
              <a:spcAft>
                <a:spcPts val="1000"/>
              </a:spcAft>
            </a:pPr>
            <a:r>
              <a:rPr lang="en-US" sz="1800" dirty="0"/>
              <a:t>Authentication and Authorization</a:t>
            </a:r>
          </a:p>
          <a:p>
            <a:pPr>
              <a:lnSpc>
                <a:spcPct val="100000"/>
              </a:lnSpc>
              <a:spcAft>
                <a:spcPts val="1000"/>
              </a:spcAft>
            </a:pPr>
            <a:r>
              <a:rPr lang="en-US" sz="1800" dirty="0"/>
              <a:t>Auditing and Logging</a:t>
            </a:r>
          </a:p>
          <a:p>
            <a:pPr>
              <a:lnSpc>
                <a:spcPct val="100000"/>
              </a:lnSpc>
              <a:spcAft>
                <a:spcPts val="1000"/>
              </a:spcAft>
            </a:pPr>
            <a:r>
              <a:rPr lang="en-US" sz="1800" dirty="0"/>
              <a:t>Data Protection</a:t>
            </a:r>
          </a:p>
          <a:p>
            <a:pPr>
              <a:lnSpc>
                <a:spcPct val="100000"/>
              </a:lnSpc>
              <a:spcAft>
                <a:spcPts val="1000"/>
              </a:spcAft>
            </a:pPr>
            <a:r>
              <a:rPr lang="en-US" sz="1800" dirty="0"/>
              <a:t>Installation Updates and Patches</a:t>
            </a:r>
          </a:p>
          <a:p>
            <a:pPr>
              <a:lnSpc>
                <a:spcPct val="100000"/>
              </a:lnSpc>
              <a:spcAft>
                <a:spcPts val="1000"/>
              </a:spcAft>
            </a:pPr>
            <a:r>
              <a:rPr lang="en-US" sz="1800" dirty="0"/>
              <a:t>Surface Area Reduction</a:t>
            </a:r>
          </a:p>
          <a:p>
            <a:pPr>
              <a:lnSpc>
                <a:spcPct val="100000"/>
              </a:lnSpc>
              <a:spcAft>
                <a:spcPts val="1000"/>
              </a:spcAft>
            </a:pPr>
            <a:endParaRPr lang="en-US" sz="1800" dirty="0"/>
          </a:p>
          <a:p>
            <a:pPr>
              <a:lnSpc>
                <a:spcPct val="100000"/>
              </a:lnSpc>
              <a:spcAft>
                <a:spcPts val="1000"/>
              </a:spcAft>
            </a:pPr>
            <a:r>
              <a:rPr lang="en-US" sz="1800" dirty="0"/>
              <a:t>https://docs.microsoft.com/en-us/azure/azure-sql/database/sql-database-vulnerability-assessment-rules</a:t>
            </a:r>
          </a:p>
        </p:txBody>
      </p:sp>
    </p:spTree>
    <p:extLst>
      <p:ext uri="{BB962C8B-B14F-4D97-AF65-F5344CB8AC3E}">
        <p14:creationId xmlns:p14="http://schemas.microsoft.com/office/powerpoint/2010/main" val="223302000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Disabling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If you have an organizational need to ignore a finding, rather than remediate it, you can optionally disable it. Disabled findings don't impact your secure score or generate unwanted noise.</a:t>
            </a:r>
          </a:p>
          <a:p>
            <a:pPr>
              <a:lnSpc>
                <a:spcPct val="100000"/>
              </a:lnSpc>
              <a:spcAft>
                <a:spcPts val="1000"/>
              </a:spcAft>
            </a:pPr>
            <a:endParaRPr lang="en-US" sz="1800" dirty="0"/>
          </a:p>
          <a:p>
            <a:pPr>
              <a:lnSpc>
                <a:spcPct val="100000"/>
              </a:lnSpc>
              <a:spcAft>
                <a:spcPts val="1000"/>
              </a:spcAft>
            </a:pPr>
            <a:r>
              <a:rPr lang="en-US" sz="1800" dirty="0"/>
              <a:t>When a finding matches the criteria you've defined in your disable rules, it won't appear in the list of findings. Typical scenarios include:</a:t>
            </a:r>
          </a:p>
          <a:p>
            <a:pPr>
              <a:lnSpc>
                <a:spcPct val="100000"/>
              </a:lnSpc>
              <a:spcAft>
                <a:spcPts val="1000"/>
              </a:spcAft>
            </a:pPr>
            <a:r>
              <a:rPr lang="en-US" sz="1800" dirty="0"/>
              <a:t>Disable findings with severity below medium</a:t>
            </a:r>
          </a:p>
          <a:p>
            <a:pPr>
              <a:lnSpc>
                <a:spcPct val="100000"/>
              </a:lnSpc>
              <a:spcAft>
                <a:spcPts val="1000"/>
              </a:spcAft>
            </a:pPr>
            <a:r>
              <a:rPr lang="en-US" sz="1800" dirty="0"/>
              <a:t>Disable findings that are non-patchable</a:t>
            </a:r>
          </a:p>
          <a:p>
            <a:pPr>
              <a:lnSpc>
                <a:spcPct val="100000"/>
              </a:lnSpc>
              <a:spcAft>
                <a:spcPts val="1000"/>
              </a:spcAft>
            </a:pPr>
            <a:r>
              <a:rPr lang="en-US" sz="1800" dirty="0"/>
              <a:t>Disable findings from benchmarks that aren't of interest for a defined scope</a:t>
            </a:r>
          </a:p>
          <a:p>
            <a:pPr>
              <a:lnSpc>
                <a:spcPct val="100000"/>
              </a:lnSpc>
              <a:spcAft>
                <a:spcPts val="1000"/>
              </a:spcAft>
            </a:pPr>
            <a:endParaRPr lang="en-US" sz="1800" dirty="0"/>
          </a:p>
          <a:p>
            <a:pPr>
              <a:lnSpc>
                <a:spcPct val="100000"/>
              </a:lnSpc>
              <a:spcAft>
                <a:spcPts val="1000"/>
              </a:spcAft>
            </a:pPr>
            <a:r>
              <a:rPr lang="en-US" sz="1800" dirty="0"/>
              <a:t>To disable specific findings, you need permissions to edit a policy in Azure Policy.</a:t>
            </a:r>
          </a:p>
        </p:txBody>
      </p:sp>
    </p:spTree>
    <p:extLst>
      <p:ext uri="{BB962C8B-B14F-4D97-AF65-F5344CB8AC3E}">
        <p14:creationId xmlns:p14="http://schemas.microsoft.com/office/powerpoint/2010/main" val="125438635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Baselines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 you review your assessment results, you can mark specific results as being an acceptable baseline in your environment. </a:t>
            </a:r>
          </a:p>
          <a:p>
            <a:pPr>
              <a:lnSpc>
                <a:spcPct val="100000"/>
              </a:lnSpc>
              <a:spcAft>
                <a:spcPts val="1000"/>
              </a:spcAft>
            </a:pPr>
            <a:endParaRPr lang="en-US" sz="1800" dirty="0"/>
          </a:p>
          <a:p>
            <a:pPr>
              <a:lnSpc>
                <a:spcPct val="100000"/>
              </a:lnSpc>
              <a:spcAft>
                <a:spcPts val="1000"/>
              </a:spcAft>
            </a:pPr>
            <a:r>
              <a:rPr lang="en-US" sz="1800" dirty="0"/>
              <a:t>A baseline is essentially a customization of </a:t>
            </a:r>
            <a:br>
              <a:rPr lang="en-US" sz="1800" dirty="0"/>
            </a:br>
            <a:r>
              <a:rPr lang="en-US" sz="1800" dirty="0"/>
              <a:t>how the results are reported. </a:t>
            </a:r>
          </a:p>
          <a:p>
            <a:pPr>
              <a:lnSpc>
                <a:spcPct val="100000"/>
              </a:lnSpc>
              <a:spcAft>
                <a:spcPts val="1000"/>
              </a:spcAft>
            </a:pPr>
            <a:endParaRPr lang="en-US" sz="1800" dirty="0"/>
          </a:p>
          <a:p>
            <a:pPr>
              <a:lnSpc>
                <a:spcPct val="100000"/>
              </a:lnSpc>
              <a:spcAft>
                <a:spcPts val="1000"/>
              </a:spcAft>
            </a:pPr>
            <a:r>
              <a:rPr lang="en-US" sz="1800" dirty="0"/>
              <a:t>In subsequent scans, results that match the </a:t>
            </a:r>
            <a:br>
              <a:rPr lang="en-US" sz="1800" dirty="0"/>
            </a:br>
            <a:r>
              <a:rPr lang="en-US" sz="1800" dirty="0"/>
              <a:t>baseline are considered as passes. </a:t>
            </a:r>
          </a:p>
          <a:p>
            <a:pPr>
              <a:lnSpc>
                <a:spcPct val="100000"/>
              </a:lnSpc>
              <a:spcAft>
                <a:spcPts val="1000"/>
              </a:spcAft>
            </a:pPr>
            <a:endParaRPr lang="en-US" sz="1800" dirty="0"/>
          </a:p>
          <a:p>
            <a:pPr>
              <a:lnSpc>
                <a:spcPct val="100000"/>
              </a:lnSpc>
              <a:spcAft>
                <a:spcPts val="1000"/>
              </a:spcAft>
            </a:pPr>
            <a:r>
              <a:rPr lang="en-US" sz="1800" dirty="0"/>
              <a:t>After you've established your baseline </a:t>
            </a:r>
            <a:br>
              <a:rPr lang="en-US" sz="1800" dirty="0"/>
            </a:br>
            <a:r>
              <a:rPr lang="en-US" sz="1800" dirty="0"/>
              <a:t>security state, vulnerability assessment </a:t>
            </a:r>
            <a:br>
              <a:rPr lang="en-US" sz="1800" dirty="0"/>
            </a:br>
            <a:r>
              <a:rPr lang="en-US" sz="1800" dirty="0"/>
              <a:t>only reports on deviations from the baseline. </a:t>
            </a:r>
            <a:br>
              <a:rPr lang="en-US" sz="1800" dirty="0"/>
            </a:br>
            <a:endParaRPr lang="en-US" sz="1800" dirty="0"/>
          </a:p>
        </p:txBody>
      </p:sp>
      <p:pic>
        <p:nvPicPr>
          <p:cNvPr id="19458" name="Picture 2" descr="Approving a finding as a baseline for future scans">
            <a:extLst>
              <a:ext uri="{FF2B5EF4-FFF2-40B4-BE49-F238E27FC236}">
                <a16:creationId xmlns:a16="http://schemas.microsoft.com/office/drawing/2014/main" id="{2F4A9A8B-5125-4FF1-9565-0EEF48DC1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230" y="1911790"/>
            <a:ext cx="5846549" cy="344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0007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Change Log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574074" cy="502447"/>
          </a:xfrm>
        </p:spPr>
        <p:txBody>
          <a:bodyPr/>
          <a:lstStyle/>
          <a:p>
            <a:pPr>
              <a:lnSpc>
                <a:spcPct val="100000"/>
              </a:lnSpc>
              <a:spcAft>
                <a:spcPts val="1000"/>
              </a:spcAft>
            </a:pPr>
            <a:r>
              <a:rPr lang="en-US" sz="1800" dirty="0"/>
              <a:t>SQL Vulnerability assessment rules are periodically updated.  You can reference the change log for the latest changes:</a:t>
            </a:r>
          </a:p>
          <a:p>
            <a:pPr>
              <a:lnSpc>
                <a:spcPct val="100000"/>
              </a:lnSpc>
              <a:spcAft>
                <a:spcPts val="1000"/>
              </a:spcAft>
            </a:pPr>
            <a:endParaRPr lang="en-US" sz="1800" dirty="0"/>
          </a:p>
          <a:p>
            <a:pPr>
              <a:lnSpc>
                <a:spcPct val="100000"/>
              </a:lnSpc>
              <a:spcAft>
                <a:spcPts val="1000"/>
              </a:spcAft>
            </a:pPr>
            <a:r>
              <a:rPr lang="en-US" sz="1800" dirty="0"/>
              <a:t>https://docs.microsoft.com/en-us/azure/azure-sql/database/sql-database-vulnerability-assessment-rules-changelog</a:t>
            </a:r>
          </a:p>
          <a:p>
            <a:pPr>
              <a:lnSpc>
                <a:spcPct val="100000"/>
              </a:lnSpc>
              <a:spcAft>
                <a:spcPts val="1000"/>
              </a:spcAft>
            </a:pPr>
            <a:endParaRPr lang="en-US" sz="1800" dirty="0"/>
          </a:p>
          <a:p>
            <a:pPr>
              <a:lnSpc>
                <a:spcPct val="100000"/>
              </a:lnSpc>
              <a:spcAft>
                <a:spcPts val="1000"/>
              </a:spcAft>
            </a:pPr>
            <a:endParaRPr lang="en-US" sz="1800" dirty="0"/>
          </a:p>
        </p:txBody>
      </p:sp>
      <p:pic>
        <p:nvPicPr>
          <p:cNvPr id="4" name="Picture 3">
            <a:extLst>
              <a:ext uri="{FF2B5EF4-FFF2-40B4-BE49-F238E27FC236}">
                <a16:creationId xmlns:a16="http://schemas.microsoft.com/office/drawing/2014/main" id="{873F4E2F-6C6B-4871-B158-113DC7431B87}"/>
              </a:ext>
            </a:extLst>
          </p:cNvPr>
          <p:cNvPicPr>
            <a:picLocks noChangeAspect="1"/>
          </p:cNvPicPr>
          <p:nvPr/>
        </p:nvPicPr>
        <p:blipFill>
          <a:blip r:embed="rId3"/>
          <a:stretch>
            <a:fillRect/>
          </a:stretch>
        </p:blipFill>
        <p:spPr>
          <a:xfrm>
            <a:off x="4309966" y="980605"/>
            <a:ext cx="7003048" cy="4775534"/>
          </a:xfrm>
          <a:prstGeom prst="rect">
            <a:avLst/>
          </a:prstGeom>
        </p:spPr>
      </p:pic>
    </p:spTree>
    <p:extLst>
      <p:ext uri="{BB962C8B-B14F-4D97-AF65-F5344CB8AC3E}">
        <p14:creationId xmlns:p14="http://schemas.microsoft.com/office/powerpoint/2010/main" val="128211452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Troubleshooting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756927" cy="502447"/>
          </a:xfrm>
        </p:spPr>
        <p:txBody>
          <a:bodyPr/>
          <a:lstStyle/>
          <a:p>
            <a:pPr>
              <a:lnSpc>
                <a:spcPct val="100000"/>
              </a:lnSpc>
              <a:spcAft>
                <a:spcPts val="1000"/>
              </a:spcAft>
            </a:pPr>
            <a:r>
              <a:rPr lang="en-US" sz="1800" b="1" dirty="0"/>
              <a:t>Not Visible: </a:t>
            </a:r>
            <a:r>
              <a:rPr lang="en-US" sz="1800" dirty="0"/>
              <a:t>The storage account might not appear in the storage account picker for several reasons:</a:t>
            </a:r>
          </a:p>
          <a:p>
            <a:pPr>
              <a:lnSpc>
                <a:spcPct val="100000"/>
              </a:lnSpc>
              <a:spcAft>
                <a:spcPts val="1000"/>
              </a:spcAft>
            </a:pPr>
            <a:r>
              <a:rPr lang="en-US" sz="1800" dirty="0"/>
              <a:t>The storage account you're looking for isn't in the selected subscription.</a:t>
            </a:r>
          </a:p>
          <a:p>
            <a:pPr>
              <a:lnSpc>
                <a:spcPct val="100000"/>
              </a:lnSpc>
              <a:spcAft>
                <a:spcPts val="1000"/>
              </a:spcAft>
            </a:pPr>
            <a:r>
              <a:rPr lang="en-US" sz="1800" dirty="0"/>
              <a:t>The storage account you're looking for isn't in the same region as the instance of Azure SQL Server.</a:t>
            </a:r>
          </a:p>
          <a:p>
            <a:pPr>
              <a:lnSpc>
                <a:spcPct val="100000"/>
              </a:lnSpc>
              <a:spcAft>
                <a:spcPts val="1000"/>
              </a:spcAft>
            </a:pPr>
            <a:r>
              <a:rPr lang="en-US" sz="1800" dirty="0"/>
              <a:t>You don't have </a:t>
            </a:r>
            <a:r>
              <a:rPr lang="en-US" sz="1800" dirty="0" err="1"/>
              <a:t>Microsoft.Storage</a:t>
            </a:r>
            <a:r>
              <a:rPr lang="en-US" sz="1800" dirty="0"/>
              <a:t>/</a:t>
            </a:r>
            <a:r>
              <a:rPr lang="en-US" sz="1800" dirty="0" err="1"/>
              <a:t>storageAccounts</a:t>
            </a:r>
            <a:r>
              <a:rPr lang="en-US" sz="1800" dirty="0"/>
              <a:t>/read permissions on the storage account.</a:t>
            </a:r>
          </a:p>
          <a:p>
            <a:pPr>
              <a:lnSpc>
                <a:spcPct val="100000"/>
              </a:lnSpc>
              <a:spcAft>
                <a:spcPts val="1000"/>
              </a:spcAft>
            </a:pPr>
            <a:endParaRPr lang="en-US" sz="1800" b="1" dirty="0"/>
          </a:p>
          <a:p>
            <a:pPr>
              <a:lnSpc>
                <a:spcPct val="100000"/>
              </a:lnSpc>
              <a:spcAft>
                <a:spcPts val="1000"/>
              </a:spcAft>
            </a:pPr>
            <a:r>
              <a:rPr lang="en-US" sz="1800" b="1" dirty="0"/>
              <a:t>Permissions</a:t>
            </a:r>
            <a:r>
              <a:rPr lang="en-US" sz="1800" dirty="0"/>
              <a:t>: The following permissions are required to open links in email notifications about scan results or to view scan results:</a:t>
            </a:r>
          </a:p>
          <a:p>
            <a:pPr>
              <a:lnSpc>
                <a:spcPct val="100000"/>
              </a:lnSpc>
              <a:spcAft>
                <a:spcPts val="1000"/>
              </a:spcAft>
            </a:pPr>
            <a:r>
              <a:rPr lang="en-US" sz="1800" dirty="0"/>
              <a:t>SQL Security Manager, Storage Blob Data Reader</a:t>
            </a:r>
          </a:p>
          <a:p>
            <a:pPr>
              <a:lnSpc>
                <a:spcPct val="100000"/>
              </a:lnSpc>
              <a:spcAft>
                <a:spcPts val="1000"/>
              </a:spcAft>
            </a:pPr>
            <a:endParaRPr lang="en-US" sz="1800" dirty="0"/>
          </a:p>
          <a:p>
            <a:pPr>
              <a:lnSpc>
                <a:spcPct val="100000"/>
              </a:lnSpc>
              <a:spcAft>
                <a:spcPts val="1000"/>
              </a:spcAft>
            </a:pPr>
            <a:r>
              <a:rPr lang="en-US" sz="1800" b="1" dirty="0"/>
              <a:t>Browser requirements</a:t>
            </a:r>
            <a:r>
              <a:rPr lang="en-US" sz="1800" dirty="0"/>
              <a:t>: The Firefox browser doesn't support opening or displaying scan results view. We recommend that you use Chrome or Microsoft Edge to view vulnerability assessment scan results.</a:t>
            </a:r>
          </a:p>
        </p:txBody>
      </p:sp>
    </p:spTree>
    <p:extLst>
      <p:ext uri="{BB962C8B-B14F-4D97-AF65-F5344CB8AC3E}">
        <p14:creationId xmlns:p14="http://schemas.microsoft.com/office/powerpoint/2010/main" val="186075729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64C6AB-BA61-428D-9CC6-260CDA3B9CEB}"/>
              </a:ext>
            </a:extLst>
          </p:cNvPr>
          <p:cNvPicPr>
            <a:picLocks noChangeAspect="1"/>
          </p:cNvPicPr>
          <p:nvPr/>
        </p:nvPicPr>
        <p:blipFill>
          <a:blip r:embed="rId2"/>
          <a:stretch>
            <a:fillRect/>
          </a:stretch>
        </p:blipFill>
        <p:spPr>
          <a:xfrm>
            <a:off x="548640" y="0"/>
            <a:ext cx="11094720" cy="6151049"/>
          </a:xfrm>
          <a:prstGeom prst="rect">
            <a:avLst/>
          </a:prstGeom>
        </p:spPr>
      </p:pic>
    </p:spTree>
    <p:extLst>
      <p:ext uri="{BB962C8B-B14F-4D97-AF65-F5344CB8AC3E}">
        <p14:creationId xmlns:p14="http://schemas.microsoft.com/office/powerpoint/2010/main" val="17504878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pPr>
              <a:lnSpc>
                <a:spcPct val="100000"/>
              </a:lnSpc>
              <a:spcAft>
                <a:spcPts val="1000"/>
              </a:spcAft>
            </a:pPr>
            <a:r>
              <a:rPr lang="en-US" sz="1800" dirty="0"/>
              <a:t>FIM is only available from Security Center's pages in the Azure portal. There is currently no REST API for working with FIM.</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FIM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FIM uses the Azure Change Tracking solution to track and identify changes in your environment. When file integrity monitoring is enabled, you have a Change Tracking resource of type Solution.</a:t>
            </a:r>
          </a:p>
          <a:p>
            <a:pPr>
              <a:lnSpc>
                <a:spcPct val="100000"/>
              </a:lnSpc>
              <a:spcAft>
                <a:spcPts val="1000"/>
              </a:spcAft>
            </a:pPr>
            <a:endParaRPr lang="en-US" sz="1800" dirty="0"/>
          </a:p>
          <a:p>
            <a:pPr>
              <a:lnSpc>
                <a:spcPct val="100000"/>
              </a:lnSpc>
              <a:spcAft>
                <a:spcPts val="1000"/>
              </a:spcAft>
            </a:pPr>
            <a:r>
              <a:rPr lang="en-US" sz="1800" dirty="0"/>
              <a:t>FIM uses a MD5 hash comparison method to determine if the current set of bytes of a file are different from the last scan of the file.</a:t>
            </a:r>
          </a:p>
          <a:p>
            <a:pPr>
              <a:lnSpc>
                <a:spcPct val="100000"/>
              </a:lnSpc>
              <a:spcAft>
                <a:spcPts val="1000"/>
              </a:spcAft>
            </a:pPr>
            <a:endParaRPr lang="en-US" sz="1800" dirty="0"/>
          </a:p>
          <a:p>
            <a:pPr>
              <a:lnSpc>
                <a:spcPct val="100000"/>
              </a:lnSpc>
              <a:spcAft>
                <a:spcPts val="1000"/>
              </a:spcAft>
            </a:pPr>
            <a:r>
              <a:rPr lang="en-US" sz="1800" dirty="0"/>
              <a:t>If you remove the Change Tracking resource, you will also disable the file integrity monitoring feature in Security Center.</a:t>
            </a:r>
          </a:p>
          <a:p>
            <a:pPr>
              <a:lnSpc>
                <a:spcPct val="100000"/>
              </a:lnSpc>
              <a:spcAft>
                <a:spcPts val="1000"/>
              </a:spcAft>
            </a:pPr>
            <a:endParaRPr lang="en-US" sz="1800" dirty="0"/>
          </a:p>
          <a:p>
            <a:pPr>
              <a:lnSpc>
                <a:spcPct val="100000"/>
              </a:lnSpc>
              <a:spcAft>
                <a:spcPts val="1000"/>
              </a:spcAft>
            </a:pPr>
            <a:r>
              <a:rPr lang="en-US" sz="1800" b="1" dirty="0"/>
              <a:t>All data is saved to the Log Analytics workspace.  The more you monitor and the more changes that occur, the larger this log data can get.</a:t>
            </a:r>
          </a:p>
          <a:p>
            <a:pPr>
              <a:lnSpc>
                <a:spcPct val="100000"/>
              </a:lnSpc>
              <a:spcAft>
                <a:spcPts val="1000"/>
              </a:spcAft>
            </a:pPr>
            <a:endParaRPr lang="en-US" sz="1400" dirty="0">
              <a:solidFill>
                <a:srgbClr val="171717"/>
              </a:solidFill>
              <a:latin typeface="Segoe UI" panose="020B0502040204020203" pitchFamily="34" charset="0"/>
            </a:endParaRPr>
          </a:p>
          <a:p>
            <a:pPr>
              <a:lnSpc>
                <a:spcPct val="100000"/>
              </a:lnSpc>
              <a:spcAft>
                <a:spcPts val="1000"/>
              </a:spcAft>
            </a:pPr>
            <a:endParaRPr lang="en-US" sz="1800" b="1" dirty="0"/>
          </a:p>
        </p:txBody>
      </p:sp>
    </p:spTree>
    <p:extLst>
      <p:ext uri="{BB962C8B-B14F-4D97-AF65-F5344CB8AC3E}">
        <p14:creationId xmlns:p14="http://schemas.microsoft.com/office/powerpoint/2010/main" val="425388225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FIM?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Operating system, applications, and associated configurations control the behavior and security state of your resources. </a:t>
            </a:r>
          </a:p>
          <a:p>
            <a:pPr>
              <a:lnSpc>
                <a:spcPct val="100000"/>
              </a:lnSpc>
              <a:spcAft>
                <a:spcPts val="1000"/>
              </a:spcAft>
            </a:pPr>
            <a:r>
              <a:rPr lang="en-US" sz="1800" dirty="0"/>
              <a:t>One of the ways an attacker can gain control of a system’s resources is by targeting its files, a path that can often go undetected. Some zero-day attacks have no known signatures to look out for.</a:t>
            </a:r>
          </a:p>
          <a:p>
            <a:pPr>
              <a:lnSpc>
                <a:spcPct val="100000"/>
              </a:lnSpc>
              <a:spcAft>
                <a:spcPts val="1000"/>
              </a:spcAft>
            </a:pPr>
            <a:r>
              <a:rPr lang="en-US" sz="1800" dirty="0"/>
              <a:t>Attackers target the files that control your resources, in order to overtake a resource's operating system and/or execute activities without being detected.</a:t>
            </a:r>
          </a:p>
          <a:p>
            <a:pPr>
              <a:lnSpc>
                <a:spcPct val="100000"/>
              </a:lnSpc>
              <a:spcAft>
                <a:spcPts val="1000"/>
              </a:spcAft>
            </a:pPr>
            <a:endParaRPr lang="en-US" sz="1800" dirty="0"/>
          </a:p>
          <a:p>
            <a:pPr>
              <a:lnSpc>
                <a:spcPct val="100000"/>
              </a:lnSpc>
              <a:spcAft>
                <a:spcPts val="1000"/>
              </a:spcAft>
            </a:pPr>
            <a:r>
              <a:rPr lang="en-US" sz="1800" dirty="0"/>
              <a:t>Many regulatory compliance standards such as </a:t>
            </a:r>
            <a:r>
              <a:rPr lang="en-US" sz="1800" b="1" dirty="0"/>
              <a:t>PCI-DSS &amp; ISO 17799</a:t>
            </a:r>
            <a:r>
              <a:rPr lang="en-US" sz="1800" dirty="0"/>
              <a:t> require implementing FIM controls.</a:t>
            </a:r>
            <a:endParaRPr lang="en-US" sz="1800" b="1" dirty="0"/>
          </a:p>
        </p:txBody>
      </p:sp>
    </p:spTree>
    <p:extLst>
      <p:ext uri="{BB962C8B-B14F-4D97-AF65-F5344CB8AC3E}">
        <p14:creationId xmlns:p14="http://schemas.microsoft.com/office/powerpoint/2010/main" val="163011735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Which files should I monitor?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161992" cy="502447"/>
          </a:xfrm>
        </p:spPr>
        <p:txBody>
          <a:bodyPr/>
          <a:lstStyle/>
          <a:p>
            <a:pPr>
              <a:lnSpc>
                <a:spcPct val="100000"/>
              </a:lnSpc>
              <a:spcAft>
                <a:spcPts val="1000"/>
              </a:spcAft>
            </a:pPr>
            <a:r>
              <a:rPr lang="en-US" sz="1800" dirty="0"/>
              <a:t>When choosing which files to monitor, consider the files that are critical for your system and applications. </a:t>
            </a:r>
          </a:p>
          <a:p>
            <a:pPr>
              <a:lnSpc>
                <a:spcPct val="100000"/>
              </a:lnSpc>
              <a:spcAft>
                <a:spcPts val="1000"/>
              </a:spcAft>
            </a:pPr>
            <a:r>
              <a:rPr lang="en-US" sz="1800" dirty="0"/>
              <a:t>Monitor files that you don’t expect to change without planning. </a:t>
            </a:r>
          </a:p>
          <a:p>
            <a:pPr>
              <a:lnSpc>
                <a:spcPct val="100000"/>
              </a:lnSpc>
              <a:spcAft>
                <a:spcPts val="1000"/>
              </a:spcAft>
            </a:pPr>
            <a:r>
              <a:rPr lang="en-US" sz="1800" dirty="0"/>
              <a:t>If you choose files that are frequently changed by applications or operating system (such as log files and text files) it'll create a lot of noise, making it difficult to identify an attack.</a:t>
            </a:r>
          </a:p>
        </p:txBody>
      </p:sp>
      <p:pic>
        <p:nvPicPr>
          <p:cNvPr id="1026" name="Picture 2" descr="FIM workspace details page.">
            <a:extLst>
              <a:ext uri="{FF2B5EF4-FFF2-40B4-BE49-F238E27FC236}">
                <a16:creationId xmlns:a16="http://schemas.microsoft.com/office/drawing/2014/main" id="{B17532B0-22A9-4223-BA0E-179B3B17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2681" y="938462"/>
            <a:ext cx="5866707" cy="5104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56792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FIM Dashboard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he FIM dashboard for a workspace displays the following details:</a:t>
            </a:r>
          </a:p>
          <a:p>
            <a:pPr>
              <a:lnSpc>
                <a:spcPct val="100000"/>
              </a:lnSpc>
              <a:spcAft>
                <a:spcPts val="1000"/>
              </a:spcAft>
            </a:pPr>
            <a:endParaRPr lang="en-US" sz="1800" dirty="0"/>
          </a:p>
          <a:p>
            <a:pPr>
              <a:lnSpc>
                <a:spcPct val="100000"/>
              </a:lnSpc>
              <a:spcAft>
                <a:spcPts val="1000"/>
              </a:spcAft>
            </a:pPr>
            <a:r>
              <a:rPr lang="en-US" sz="1800" dirty="0"/>
              <a:t>Total number of machines connected to the workspace</a:t>
            </a:r>
          </a:p>
          <a:p>
            <a:pPr>
              <a:lnSpc>
                <a:spcPct val="100000"/>
              </a:lnSpc>
              <a:spcAft>
                <a:spcPts val="1000"/>
              </a:spcAft>
            </a:pPr>
            <a:r>
              <a:rPr lang="en-US" sz="1800" dirty="0"/>
              <a:t>Total number of changes that occurred during the selected time period</a:t>
            </a:r>
          </a:p>
          <a:p>
            <a:pPr>
              <a:lnSpc>
                <a:spcPct val="100000"/>
              </a:lnSpc>
              <a:spcAft>
                <a:spcPts val="1000"/>
              </a:spcAft>
            </a:pPr>
            <a:r>
              <a:rPr lang="en-US" sz="1800" dirty="0"/>
              <a:t>A breakdown of change type (files, registry)</a:t>
            </a:r>
          </a:p>
          <a:p>
            <a:pPr>
              <a:lnSpc>
                <a:spcPct val="100000"/>
              </a:lnSpc>
              <a:spcAft>
                <a:spcPts val="1000"/>
              </a:spcAft>
            </a:pPr>
            <a:r>
              <a:rPr lang="en-US" sz="1800" dirty="0"/>
              <a:t>A breakdown of change category (modified, added, removed)</a:t>
            </a:r>
          </a:p>
        </p:txBody>
      </p:sp>
      <p:pic>
        <p:nvPicPr>
          <p:cNvPr id="4" name="Picture 3">
            <a:extLst>
              <a:ext uri="{FF2B5EF4-FFF2-40B4-BE49-F238E27FC236}">
                <a16:creationId xmlns:a16="http://schemas.microsoft.com/office/drawing/2014/main" id="{2085A18D-4FA9-4B5B-9570-99FE40882753}"/>
              </a:ext>
            </a:extLst>
          </p:cNvPr>
          <p:cNvPicPr>
            <a:picLocks noChangeAspect="1"/>
          </p:cNvPicPr>
          <p:nvPr/>
        </p:nvPicPr>
        <p:blipFill>
          <a:blip r:embed="rId3"/>
          <a:stretch>
            <a:fillRect/>
          </a:stretch>
        </p:blipFill>
        <p:spPr>
          <a:xfrm>
            <a:off x="1091865" y="3810357"/>
            <a:ext cx="9423735" cy="2566129"/>
          </a:xfrm>
          <a:prstGeom prst="rect">
            <a:avLst/>
          </a:prstGeom>
        </p:spPr>
      </p:pic>
    </p:spTree>
    <p:extLst>
      <p:ext uri="{BB962C8B-B14F-4D97-AF65-F5344CB8AC3E}">
        <p14:creationId xmlns:p14="http://schemas.microsoft.com/office/powerpoint/2010/main" val="36703099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FIM Configuration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You can add new entities to monitor</a:t>
            </a:r>
            <a:br>
              <a:rPr lang="en-US" sz="1800" dirty="0"/>
            </a:br>
            <a:r>
              <a:rPr lang="en-US" sz="1800" dirty="0"/>
              <a:t>via the Workspace Configuration</a:t>
            </a:r>
          </a:p>
          <a:p>
            <a:pPr>
              <a:lnSpc>
                <a:spcPct val="100000"/>
              </a:lnSpc>
              <a:spcAft>
                <a:spcPts val="1000"/>
              </a:spcAft>
            </a:pPr>
            <a:endParaRPr lang="en-US" sz="1800" dirty="0"/>
          </a:p>
          <a:p>
            <a:pPr>
              <a:lnSpc>
                <a:spcPct val="100000"/>
              </a:lnSpc>
              <a:spcAft>
                <a:spcPts val="1000"/>
              </a:spcAft>
            </a:pPr>
            <a:r>
              <a:rPr lang="en-US" sz="1800" dirty="0"/>
              <a:t>Commonly monitoring items are </a:t>
            </a:r>
            <a:br>
              <a:rPr lang="en-US" sz="1800" dirty="0"/>
            </a:br>
            <a:r>
              <a:rPr lang="en-US" sz="1800" dirty="0"/>
              <a:t>displayed as recommended.</a:t>
            </a:r>
          </a:p>
        </p:txBody>
      </p:sp>
      <p:pic>
        <p:nvPicPr>
          <p:cNvPr id="2050" name="Picture 2" descr="Workspace configuration for file integrity monitoring in Azure Security Center.">
            <a:extLst>
              <a:ext uri="{FF2B5EF4-FFF2-40B4-BE49-F238E27FC236}">
                <a16:creationId xmlns:a16="http://schemas.microsoft.com/office/drawing/2014/main" id="{A92B3640-A18A-4162-8BF1-787CFA16D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906" y="980605"/>
            <a:ext cx="6555000" cy="4846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88498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Folder and path monitoring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Use wildcards to simplify tracking across directories. The following rules apply when you configure folder monitoring using wildcards:</a:t>
            </a:r>
          </a:p>
          <a:p>
            <a:pPr>
              <a:lnSpc>
                <a:spcPct val="100000"/>
              </a:lnSpc>
              <a:spcAft>
                <a:spcPts val="1000"/>
              </a:spcAft>
            </a:pPr>
            <a:endParaRPr lang="en-US" sz="1800" dirty="0"/>
          </a:p>
          <a:p>
            <a:pPr>
              <a:lnSpc>
                <a:spcPct val="100000"/>
              </a:lnSpc>
              <a:spcAft>
                <a:spcPts val="1000"/>
              </a:spcAft>
            </a:pPr>
            <a:r>
              <a:rPr lang="en-US" sz="1800" dirty="0"/>
              <a:t>Wildcards are required for tracking multiple files.</a:t>
            </a:r>
          </a:p>
          <a:p>
            <a:pPr>
              <a:lnSpc>
                <a:spcPct val="100000"/>
              </a:lnSpc>
              <a:spcAft>
                <a:spcPts val="1000"/>
              </a:spcAft>
            </a:pPr>
            <a:r>
              <a:rPr lang="en-US" sz="1800" dirty="0"/>
              <a:t>Wildcards can only be used in the last segment of a path, such as C:\folder\file or /</a:t>
            </a:r>
            <a:r>
              <a:rPr lang="en-US" sz="1800" dirty="0" err="1"/>
              <a:t>etc</a:t>
            </a:r>
            <a:r>
              <a:rPr lang="en-US" sz="1800" dirty="0"/>
              <a:t>/*.conf</a:t>
            </a:r>
          </a:p>
          <a:p>
            <a:pPr>
              <a:lnSpc>
                <a:spcPct val="100000"/>
              </a:lnSpc>
              <a:spcAft>
                <a:spcPts val="1000"/>
              </a:spcAft>
            </a:pPr>
            <a:r>
              <a:rPr lang="en-US" sz="1800" dirty="0"/>
              <a:t>If an environment variable includes a path that is not valid, validation will succeed but the path will fail when inventory runs.</a:t>
            </a:r>
          </a:p>
          <a:p>
            <a:pPr>
              <a:lnSpc>
                <a:spcPct val="100000"/>
              </a:lnSpc>
              <a:spcAft>
                <a:spcPts val="1000"/>
              </a:spcAft>
            </a:pPr>
            <a:r>
              <a:rPr lang="en-US" sz="1800" dirty="0"/>
              <a:t>When setting the path, avoid general paths such as c:*.* which will result in too many folders being traversed.</a:t>
            </a:r>
          </a:p>
        </p:txBody>
      </p:sp>
    </p:spTree>
    <p:extLst>
      <p:ext uri="{BB962C8B-B14F-4D97-AF65-F5344CB8AC3E}">
        <p14:creationId xmlns:p14="http://schemas.microsoft.com/office/powerpoint/2010/main" val="382674713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Content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You can view the changes of your monitored resources using the Automation Account.  You can also see the changes for a file via the “View File Content Changes” window.</a:t>
            </a:r>
          </a:p>
          <a:p>
            <a:pPr>
              <a:lnSpc>
                <a:spcPct val="100000"/>
              </a:lnSpc>
              <a:spcAft>
                <a:spcPts val="1000"/>
              </a:spcAft>
            </a:pPr>
            <a:endParaRPr lang="en-US" sz="1800" dirty="0"/>
          </a:p>
          <a:p>
            <a:pPr>
              <a:lnSpc>
                <a:spcPct val="100000"/>
              </a:lnSpc>
              <a:spcAft>
                <a:spcPts val="1000"/>
              </a:spcAft>
            </a:pPr>
            <a:r>
              <a:rPr lang="en-US" sz="1800" dirty="0"/>
              <a:t>Similar to GitHub, you can see removed and added items in Red and Green.</a:t>
            </a:r>
          </a:p>
          <a:p>
            <a:pPr>
              <a:lnSpc>
                <a:spcPct val="100000"/>
              </a:lnSpc>
              <a:spcAft>
                <a:spcPts val="1000"/>
              </a:spcAft>
            </a:pPr>
            <a:endParaRPr lang="en-US" sz="1800" dirty="0"/>
          </a:p>
          <a:p>
            <a:pPr>
              <a:lnSpc>
                <a:spcPct val="100000"/>
              </a:lnSpc>
              <a:spcAft>
                <a:spcPts val="1000"/>
              </a:spcAft>
            </a:pPr>
            <a:r>
              <a:rPr lang="en-US" sz="1800" dirty="0"/>
              <a:t>Windows and Linux files can also be saved to Azure Storage when they change.</a:t>
            </a:r>
          </a:p>
          <a:p>
            <a:pPr>
              <a:lnSpc>
                <a:spcPct val="100000"/>
              </a:lnSpc>
              <a:spcAft>
                <a:spcPts val="1000"/>
              </a:spcAft>
            </a:pPr>
            <a:endParaRPr lang="en-US" sz="1800" dirty="0"/>
          </a:p>
          <a:p>
            <a:pPr>
              <a:lnSpc>
                <a:spcPct val="100000"/>
              </a:lnSpc>
              <a:spcAft>
                <a:spcPts val="1000"/>
              </a:spcAft>
            </a:pPr>
            <a:r>
              <a:rPr lang="en-US" sz="1800" dirty="0"/>
              <a:t>File Change data will be stored in the </a:t>
            </a:r>
            <a:r>
              <a:rPr lang="en-US" sz="1800" b="1" dirty="0" err="1"/>
              <a:t>changetrackingblob</a:t>
            </a:r>
            <a:r>
              <a:rPr lang="en-US" sz="1800" dirty="0"/>
              <a:t> container.</a:t>
            </a:r>
          </a:p>
          <a:p>
            <a:pPr>
              <a:lnSpc>
                <a:spcPct val="100000"/>
              </a:lnSpc>
              <a:spcAft>
                <a:spcPts val="1000"/>
              </a:spcAft>
            </a:pPr>
            <a:endParaRPr lang="en-US" sz="1800" dirty="0"/>
          </a:p>
          <a:p>
            <a:pPr>
              <a:lnSpc>
                <a:spcPct val="100000"/>
              </a:lnSpc>
              <a:spcAft>
                <a:spcPts val="1000"/>
              </a:spcAft>
            </a:pPr>
            <a:r>
              <a:rPr lang="en-US" sz="1800" dirty="0"/>
              <a:t>Each monitored server will get a folder.</a:t>
            </a:r>
          </a:p>
        </p:txBody>
      </p:sp>
    </p:spTree>
    <p:extLst>
      <p:ext uri="{BB962C8B-B14F-4D97-AF65-F5344CB8AC3E}">
        <p14:creationId xmlns:p14="http://schemas.microsoft.com/office/powerpoint/2010/main" val="142687341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307777"/>
          </a:xfrm>
        </p:spPr>
        <p:txBody>
          <a:bodyPr/>
          <a:lstStyle/>
          <a:p>
            <a:r>
              <a:rPr lang="en-US" dirty="0"/>
              <a:t>Where are FIM logs stored?</a:t>
            </a:r>
          </a:p>
        </p:txBody>
      </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Azure Activity</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25798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14190</TotalTime>
  <Words>9578</Words>
  <Application>Microsoft Office PowerPoint</Application>
  <PresentationFormat>Widescreen</PresentationFormat>
  <Paragraphs>1198</Paragraphs>
  <Slides>143</Slides>
  <Notes>110</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143</vt:i4>
      </vt:variant>
    </vt:vector>
  </HeadingPairs>
  <TitlesOfParts>
    <vt:vector size="162" baseType="lpstr">
      <vt:lpstr>Arial</vt:lpstr>
      <vt:lpstr>Arial Nova</vt:lpstr>
      <vt:lpstr>Avenir Next LT Pro</vt:lpstr>
      <vt:lpstr>Avenir Next LT Pro Light</vt:lpstr>
      <vt:lpstr>Calibri</vt:lpstr>
      <vt:lpstr>Consolas</vt:lpstr>
      <vt:lpstr>MentiText</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GradientRiseVTI</vt:lpstr>
      <vt:lpstr>1_Office Theme</vt:lpstr>
      <vt:lpstr>Welcome to  Azure Defender  Day 1</vt:lpstr>
      <vt:lpstr>PowerPoint Presentation</vt:lpstr>
      <vt:lpstr>Pre-requisites</vt:lpstr>
      <vt:lpstr>Azure Security Center</vt:lpstr>
      <vt:lpstr>Azure Security Center</vt:lpstr>
      <vt:lpstr>Secure Score</vt:lpstr>
      <vt:lpstr>Regulatory Compliance</vt:lpstr>
      <vt:lpstr>Firewall Manager</vt:lpstr>
      <vt:lpstr>PowerPoint Presentation</vt:lpstr>
      <vt:lpstr>Community Repository</vt:lpstr>
      <vt:lpstr>Value Proposition</vt:lpstr>
      <vt:lpstr>Azure Defender</vt:lpstr>
      <vt:lpstr>Azure Defender</vt:lpstr>
      <vt:lpstr>Hybrid cloud approach</vt:lpstr>
      <vt:lpstr>Azure Defender – Turn it On</vt:lpstr>
      <vt:lpstr>Azure Defender Solutions</vt:lpstr>
      <vt:lpstr>Azure Defender Costs</vt:lpstr>
      <vt:lpstr>What’s New, What’s Coming</vt:lpstr>
      <vt:lpstr>Azure Defender Demo</vt:lpstr>
      <vt:lpstr>PowerPoint Presentation</vt:lpstr>
      <vt:lpstr>PowerPoint Presentation</vt:lpstr>
      <vt:lpstr>Azure Arc</vt:lpstr>
      <vt:lpstr>Azure Arc</vt:lpstr>
      <vt:lpstr>PowerPoint Presentation</vt:lpstr>
      <vt:lpstr>Supported Service</vt:lpstr>
      <vt:lpstr>Azure Arc Architecture</vt:lpstr>
      <vt:lpstr>PowerPoint Presentation</vt:lpstr>
      <vt:lpstr>Azure Arc + Azure Security Center</vt:lpstr>
      <vt:lpstr>Azure Lighthouse</vt:lpstr>
      <vt:lpstr>Azure Lighthouse</vt:lpstr>
      <vt:lpstr>Azure Lighthouse Architecture</vt:lpstr>
      <vt:lpstr>Azure Purview</vt:lpstr>
      <vt:lpstr>Azure Purview</vt:lpstr>
      <vt:lpstr>Azure Policy</vt:lpstr>
      <vt:lpstr>Azure Policy</vt:lpstr>
      <vt:lpstr>Policy Definitions</vt:lpstr>
      <vt:lpstr>Initiative Definitions</vt:lpstr>
      <vt:lpstr>Azure Defender + Azure Policy</vt:lpstr>
      <vt:lpstr>Azure Blueprints</vt:lpstr>
      <vt:lpstr>Recommendations</vt:lpstr>
      <vt:lpstr>Recommendations</vt:lpstr>
      <vt:lpstr>Disabling Recommendations</vt:lpstr>
      <vt:lpstr>Microsoft 365 Defender</vt:lpstr>
      <vt:lpstr>Microsoft 365 Defender</vt:lpstr>
      <vt:lpstr>Portal Integration</vt:lpstr>
      <vt:lpstr>Top Scoring</vt:lpstr>
      <vt:lpstr>Forrester</vt:lpstr>
      <vt:lpstr>Gartner</vt:lpstr>
      <vt:lpstr>Microsoft Defender + Azure Defender + Azure Sentinel</vt:lpstr>
      <vt:lpstr>How They Work Together</vt:lpstr>
      <vt:lpstr>All roads lead to Log Analytics and Azure Sentinel. </vt:lpstr>
      <vt:lpstr>But let’s talk about…</vt:lpstr>
      <vt:lpstr>Azure Identity</vt:lpstr>
      <vt:lpstr>PowerPoint Presentation</vt:lpstr>
      <vt:lpstr>PowerPoint Presentation</vt:lpstr>
      <vt:lpstr>PowerPoint Presentation</vt:lpstr>
      <vt:lpstr>What do we know about a user? Effective for obvious attack patterns | Faster to implement</vt:lpstr>
      <vt:lpstr>Identity Protection is more relevant than ever Let system intelligence find compromise</vt:lpstr>
      <vt:lpstr>Azure Defender + Identity</vt:lpstr>
      <vt:lpstr>PowerPoint Presentation</vt:lpstr>
      <vt:lpstr>PowerPoint Presentation</vt:lpstr>
      <vt:lpstr>Azure Defender Solutions</vt:lpstr>
      <vt:lpstr>Azure Defender Solutions</vt:lpstr>
      <vt:lpstr>DEMO: How to whiteboard designs</vt:lpstr>
      <vt:lpstr>Breakout Activity:  Azure Defender Onboarding</vt:lpstr>
      <vt:lpstr>VM Vulnerability Assessments</vt:lpstr>
      <vt:lpstr>Azure Defender – VM Vulnerability Assessment</vt:lpstr>
      <vt:lpstr>Qualys Scanner</vt:lpstr>
      <vt:lpstr>Third-party vulnerability scanners</vt:lpstr>
      <vt:lpstr>Deployment</vt:lpstr>
      <vt:lpstr>Scanning</vt:lpstr>
      <vt:lpstr>Findings</vt:lpstr>
      <vt:lpstr>Troubleshooting</vt:lpstr>
      <vt:lpstr>Advanced Scenarios</vt:lpstr>
      <vt:lpstr>Microsoft Defender vs Qualsys</vt:lpstr>
      <vt:lpstr>SQL Vulnerability Assessments</vt:lpstr>
      <vt:lpstr>Azure Defender – SQL Vulnerability </vt:lpstr>
      <vt:lpstr>Supported Database Types</vt:lpstr>
      <vt:lpstr>Scanning</vt:lpstr>
      <vt:lpstr>Data Residency</vt:lpstr>
      <vt:lpstr>Results</vt:lpstr>
      <vt:lpstr>Storage Account Access</vt:lpstr>
      <vt:lpstr>Azure Monitor Workbooks</vt:lpstr>
      <vt:lpstr>Assessment Rules</vt:lpstr>
      <vt:lpstr>Disabling Rules</vt:lpstr>
      <vt:lpstr>Baselines</vt:lpstr>
      <vt:lpstr>Change Log</vt:lpstr>
      <vt:lpstr>Troubleshooting</vt:lpstr>
      <vt:lpstr>File Integrity</vt:lpstr>
      <vt:lpstr>File Integrity</vt:lpstr>
      <vt:lpstr>How does FIM work?</vt:lpstr>
      <vt:lpstr>Why FIM?</vt:lpstr>
      <vt:lpstr>Which files should I monitor?</vt:lpstr>
      <vt:lpstr>FIM Dashboard</vt:lpstr>
      <vt:lpstr>FIM Configuration</vt:lpstr>
      <vt:lpstr>Folder and path monitoring</vt:lpstr>
      <vt:lpstr>File Content</vt:lpstr>
      <vt:lpstr>Pop Quiz</vt:lpstr>
      <vt:lpstr>Session and Lab Environment</vt:lpstr>
      <vt:lpstr>PowerPoint Presentation</vt:lpstr>
      <vt:lpstr>PowerPoint Presentation</vt:lpstr>
      <vt:lpstr>PowerPoint Presentation</vt:lpstr>
      <vt:lpstr>DEMO: How to access your lab environment</vt:lpstr>
      <vt:lpstr>Lab: individual lab exercise</vt:lpstr>
      <vt:lpstr>Build Hands-on Lab:  Lab 1: Configure Azure Defender Settings</vt:lpstr>
      <vt:lpstr>PowerPoint Presentation</vt:lpstr>
      <vt:lpstr>PowerPoint Presentation</vt:lpstr>
      <vt:lpstr>Adaptive Application Control</vt:lpstr>
      <vt:lpstr>Application allow lists</vt:lpstr>
      <vt:lpstr>Adaptive Application Control</vt:lpstr>
      <vt:lpstr>How does it work?</vt:lpstr>
      <vt:lpstr>No Enforcement</vt:lpstr>
      <vt:lpstr>No recommendation state</vt:lpstr>
      <vt:lpstr>Miscellaneous</vt:lpstr>
      <vt:lpstr>Rules</vt:lpstr>
      <vt:lpstr>Recommendation – “Allowlist rules in your adaptive application control policy should be updated”</vt:lpstr>
      <vt:lpstr>Question…</vt:lpstr>
      <vt:lpstr>Just In Time VM Access</vt:lpstr>
      <vt:lpstr>JIT VM Access</vt:lpstr>
      <vt:lpstr>Why JIT VM Access?</vt:lpstr>
      <vt:lpstr>Supported Ports</vt:lpstr>
      <vt:lpstr>Network Security Groups</vt:lpstr>
      <vt:lpstr>Requesting Access</vt:lpstr>
      <vt:lpstr>Azure Bastion</vt:lpstr>
      <vt:lpstr>Azure Bastion</vt:lpstr>
      <vt:lpstr>How does it work?</vt:lpstr>
      <vt:lpstr>Adaptive Network Hardening</vt:lpstr>
      <vt:lpstr>Adaptive Network Hardening</vt:lpstr>
      <vt:lpstr>How does it work?</vt:lpstr>
      <vt:lpstr>Network Security Groups</vt:lpstr>
      <vt:lpstr>Azure Defender – Case Studies</vt:lpstr>
      <vt:lpstr>Case Studies - NCR</vt:lpstr>
      <vt:lpstr>Case Studies - Centro Paula Souza</vt:lpstr>
      <vt:lpstr>Breakout Activity:  Azure Defender Onboarding Discussion</vt:lpstr>
      <vt:lpstr>PowerPoint Presentation</vt:lpstr>
      <vt:lpstr>Build Hands-on Lab:  Lab 2: Azure Defender Solutions – Part I</vt:lpstr>
      <vt:lpstr>Build Hands-on Lab:  Lab 3: Azure Defender Solutions – Part II</vt:lpstr>
      <vt:lpstr>Build Hands-on Lab:  Lab 4: Security Portals</vt:lpstr>
      <vt:lpstr>Full Group Activity:  Azure Defender</vt:lpstr>
      <vt:lpstr>Mentimeter Poll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1076</cp:revision>
  <dcterms:created xsi:type="dcterms:W3CDTF">2020-05-01T23:34:12Z</dcterms:created>
  <dcterms:modified xsi:type="dcterms:W3CDTF">2021-10-21T00:05:58Z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